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51" r:id="rId1"/>
  </p:sldMasterIdLst>
  <p:notesMasterIdLst>
    <p:notesMasterId r:id="rId19"/>
  </p:notesMasterIdLst>
  <p:sldIdLst>
    <p:sldId id="653" r:id="rId2"/>
    <p:sldId id="295" r:id="rId3"/>
    <p:sldId id="334" r:id="rId4"/>
    <p:sldId id="336" r:id="rId5"/>
    <p:sldId id="1028" r:id="rId6"/>
    <p:sldId id="329" r:id="rId7"/>
    <p:sldId id="1029" r:id="rId8"/>
    <p:sldId id="1020" r:id="rId9"/>
    <p:sldId id="1023" r:id="rId10"/>
    <p:sldId id="1026" r:id="rId11"/>
    <p:sldId id="829" r:id="rId12"/>
    <p:sldId id="655" r:id="rId13"/>
    <p:sldId id="836" r:id="rId14"/>
    <p:sldId id="837" r:id="rId15"/>
    <p:sldId id="846" r:id="rId16"/>
    <p:sldId id="835" r:id="rId17"/>
    <p:sldId id="767"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kern="1200">
        <a:solidFill>
          <a:schemeClr val="tx1"/>
        </a:solidFill>
        <a:latin typeface="Tahoma" pitchFamily="34" charset="0"/>
        <a:ea typeface="+mn-ea"/>
        <a:cs typeface="Arial" pitchFamily="34" charset="0"/>
      </a:defRPr>
    </a:lvl5pPr>
    <a:lvl6pPr marL="2286000" algn="r" defTabSz="914400" rtl="1" eaLnBrk="1" latinLnBrk="0" hangingPunct="1">
      <a:defRPr kern="1200">
        <a:solidFill>
          <a:schemeClr val="tx1"/>
        </a:solidFill>
        <a:latin typeface="Tahoma" pitchFamily="34" charset="0"/>
        <a:ea typeface="+mn-ea"/>
        <a:cs typeface="Arial" pitchFamily="34" charset="0"/>
      </a:defRPr>
    </a:lvl6pPr>
    <a:lvl7pPr marL="2743200" algn="r" defTabSz="914400" rtl="1" eaLnBrk="1" latinLnBrk="0" hangingPunct="1">
      <a:defRPr kern="1200">
        <a:solidFill>
          <a:schemeClr val="tx1"/>
        </a:solidFill>
        <a:latin typeface="Tahoma" pitchFamily="34" charset="0"/>
        <a:ea typeface="+mn-ea"/>
        <a:cs typeface="Arial" pitchFamily="34" charset="0"/>
      </a:defRPr>
    </a:lvl7pPr>
    <a:lvl8pPr marL="3200400" algn="r" defTabSz="914400" rtl="1" eaLnBrk="1" latinLnBrk="0" hangingPunct="1">
      <a:defRPr kern="1200">
        <a:solidFill>
          <a:schemeClr val="tx1"/>
        </a:solidFill>
        <a:latin typeface="Tahoma" pitchFamily="34" charset="0"/>
        <a:ea typeface="+mn-ea"/>
        <a:cs typeface="Arial" pitchFamily="34" charset="0"/>
      </a:defRPr>
    </a:lvl8pPr>
    <a:lvl9pPr marL="3657600" algn="r" defTabSz="914400" rtl="1" eaLnBrk="1" latinLnBrk="0" hangingPunct="1">
      <a:defRPr kern="1200">
        <a:solidFill>
          <a:schemeClr val="tx1"/>
        </a:solidFill>
        <a:latin typeface="Tahom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li"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251"/>
    <a:srgbClr val="006834"/>
    <a:srgbClr val="007D7A"/>
    <a:srgbClr val="493CF2"/>
    <a:srgbClr val="4336F2"/>
    <a:srgbClr val="3F9FFF"/>
    <a:srgbClr val="6C62F4"/>
    <a:srgbClr val="2F20F0"/>
    <a:srgbClr val="1A0DC3"/>
    <a:srgbClr val="00DE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291" autoAdjust="0"/>
  </p:normalViewPr>
  <p:slideViewPr>
    <p:cSldViewPr snapToGrid="0">
      <p:cViewPr varScale="1">
        <p:scale>
          <a:sx n="68" d="100"/>
          <a:sy n="68" d="100"/>
        </p:scale>
        <p:origin x="5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613FA29A-EF37-4A97-92F9-E1C17734C7CF}" type="datetimeFigureOut">
              <a:rPr lang="fa-IR" smtClean="0"/>
              <a:t>11/08/1442</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A9492527-D8F2-44B7-B79A-131C02CC325D}" type="slidenum">
              <a:rPr lang="fa-IR" smtClean="0"/>
              <a:t>‹#›</a:t>
            </a:fld>
            <a:endParaRPr lang="fa-IR"/>
          </a:p>
        </p:txBody>
      </p:sp>
    </p:spTree>
    <p:extLst>
      <p:ext uri="{BB962C8B-B14F-4D97-AF65-F5344CB8AC3E}">
        <p14:creationId xmlns:p14="http://schemas.microsoft.com/office/powerpoint/2010/main" val="57174032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exrx.net/Articulations/Shoulder#TransverseFlexion" TargetMode="External"/><Relationship Id="rId3" Type="http://schemas.openxmlformats.org/officeDocument/2006/relationships/hyperlink" Target="https://en.wikipedia.org/wiki/Weight_training" TargetMode="External"/><Relationship Id="rId7" Type="http://schemas.openxmlformats.org/officeDocument/2006/relationships/hyperlink" Target="https://en.wikipedia.org/wiki/Triceps_brachii_muscl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Deltoid_muscle" TargetMode="External"/><Relationship Id="rId5" Type="http://schemas.openxmlformats.org/officeDocument/2006/relationships/hyperlink" Target="https://en.wikipedia.org/wiki/Pectoralis_major" TargetMode="External"/><Relationship Id="rId4" Type="http://schemas.openxmlformats.org/officeDocument/2006/relationships/hyperlink" Target="https://en.wikipedia.org/wiki/Weight_training_bench"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xrx.net/Muscles/TricepsBrachii" TargetMode="External"/><Relationship Id="rId3" Type="http://schemas.openxmlformats.org/officeDocument/2006/relationships/hyperlink" Target="https://exrx.net/Muscles/PectoralisSternal" TargetMode="External"/><Relationship Id="rId7" Type="http://schemas.openxmlformats.org/officeDocument/2006/relationships/hyperlink" Target="https://exrx.net/Articulations/Shoulder#Flexio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xrx.net/Muscles/DeltoidAnterior" TargetMode="External"/><Relationship Id="rId11" Type="http://schemas.openxmlformats.org/officeDocument/2006/relationships/hyperlink" Target="https://exrx.net/Muscles/LatissimusDorsi" TargetMode="External"/><Relationship Id="rId5" Type="http://schemas.openxmlformats.org/officeDocument/2006/relationships/hyperlink" Target="https://exrx.net/Articulations/Shoulder#TransverseFlexion" TargetMode="External"/><Relationship Id="rId10" Type="http://schemas.openxmlformats.org/officeDocument/2006/relationships/hyperlink" Target="https://exrx.net/Kinesiology/Glossary#DynamicStabilizer" TargetMode="External"/><Relationship Id="rId4" Type="http://schemas.openxmlformats.org/officeDocument/2006/relationships/hyperlink" Target="https://exrx.net/Muscles/PectoralisClavicular" TargetMode="External"/><Relationship Id="rId9" Type="http://schemas.openxmlformats.org/officeDocument/2006/relationships/hyperlink" Target="https://exrx.net/Muscles/BicepsBrachii"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exrx.net/Kinesiology/BenchPress#ShoulderJoint" TargetMode="External"/><Relationship Id="rId3" Type="http://schemas.openxmlformats.org/officeDocument/2006/relationships/hyperlink" Target="https://exrx.net/ExInfo/Specificity#Range" TargetMode="External"/><Relationship Id="rId7" Type="http://schemas.openxmlformats.org/officeDocument/2006/relationships/hyperlink" Target="https://exrx.net/Kinesiology/Posture#Protracted" TargetMode="External"/><Relationship Id="rId12" Type="http://schemas.openxmlformats.org/officeDocument/2006/relationships/hyperlink" Target="https://exrx.net/Kinesiology/BenchPress#Feet"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exrx.net/WeightExercises/PectoralSternal/BBBenchPressPowerLift" TargetMode="External"/><Relationship Id="rId11" Type="http://schemas.openxmlformats.org/officeDocument/2006/relationships/hyperlink" Target="https://exrx.net/Lists/ExList/ShouldWt#Anterior" TargetMode="External"/><Relationship Id="rId5" Type="http://schemas.openxmlformats.org/officeDocument/2006/relationships/hyperlink" Target="https://exrx.net/ExInfo/InjuryTidbits#Cartilage" TargetMode="External"/><Relationship Id="rId10" Type="http://schemas.openxmlformats.org/officeDocument/2006/relationships/hyperlink" Target="https://exrx.net/Lists/ExList/ChestWt#Pectoralis" TargetMode="External"/><Relationship Id="rId4" Type="http://schemas.openxmlformats.org/officeDocument/2006/relationships/hyperlink" Target="https://exrx.net/WeightTraining/Guidelines#Recommendations" TargetMode="External"/><Relationship Id="rId9" Type="http://schemas.openxmlformats.org/officeDocument/2006/relationships/hyperlink" Target="https://exrx.net/Lists/ExList/ChestWt#Genera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483441/#r2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ncbi.nlm.nih.gov/pmc/articles/PMC4483441/#r1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a:solidFill>
                  <a:srgbClr val="202122"/>
                </a:solidFill>
                <a:effectLst/>
                <a:latin typeface="Arial" panose="020B0604020202020204" pitchFamily="34" charset="0"/>
              </a:rPr>
              <a:t>The </a:t>
            </a:r>
            <a:r>
              <a:rPr lang="en-US" b="1" i="0" dirty="0">
                <a:solidFill>
                  <a:srgbClr val="202122"/>
                </a:solidFill>
                <a:effectLst/>
                <a:latin typeface="Arial" panose="020B0604020202020204" pitchFamily="34" charset="0"/>
              </a:rPr>
              <a:t>bench press</a:t>
            </a:r>
            <a:r>
              <a:rPr lang="en-US" b="0" i="0" dirty="0">
                <a:solidFill>
                  <a:srgbClr val="202122"/>
                </a:solidFill>
                <a:effectLst/>
                <a:latin typeface="Arial" panose="020B0604020202020204" pitchFamily="34" charset="0"/>
              </a:rPr>
              <a:t> is an upper-body </a:t>
            </a:r>
            <a:r>
              <a:rPr lang="en-US" b="0" i="0" u="none" strike="noStrike" dirty="0">
                <a:solidFill>
                  <a:srgbClr val="0645AD"/>
                </a:solidFill>
                <a:effectLst/>
                <a:latin typeface="Arial" panose="020B0604020202020204" pitchFamily="34" charset="0"/>
                <a:hlinkClick r:id="rId3" tooltip="Weight training"/>
              </a:rPr>
              <a:t>weight training</a:t>
            </a:r>
            <a:r>
              <a:rPr lang="en-US" b="0" i="0" dirty="0">
                <a:solidFill>
                  <a:srgbClr val="202122"/>
                </a:solidFill>
                <a:effectLst/>
                <a:latin typeface="Arial" panose="020B0604020202020204" pitchFamily="34" charset="0"/>
              </a:rPr>
              <a:t> exercise in which the trainee presses a weight upwards while lying on a </a:t>
            </a:r>
            <a:r>
              <a:rPr lang="en-US" b="0" i="0" u="sng" dirty="0">
                <a:solidFill>
                  <a:srgbClr val="0645AD"/>
                </a:solidFill>
                <a:effectLst/>
                <a:latin typeface="Arial" panose="020B0604020202020204" pitchFamily="34" charset="0"/>
                <a:hlinkClick r:id="rId4"/>
              </a:rPr>
              <a:t>weight training bench</a:t>
            </a:r>
            <a:r>
              <a:rPr lang="en-US" b="0" i="0" dirty="0">
                <a:solidFill>
                  <a:srgbClr val="202122"/>
                </a:solidFill>
                <a:effectLst/>
                <a:latin typeface="Arial" panose="020B0604020202020204" pitchFamily="34" charset="0"/>
              </a:rPr>
              <a:t>. The exercise uses the </a:t>
            </a:r>
            <a:r>
              <a:rPr lang="en-US" b="0" i="0" u="none" strike="noStrike" dirty="0">
                <a:solidFill>
                  <a:srgbClr val="0645AD"/>
                </a:solidFill>
                <a:effectLst/>
                <a:latin typeface="Arial" panose="020B0604020202020204" pitchFamily="34" charset="0"/>
                <a:hlinkClick r:id="rId5" tooltip="Pectoralis major"/>
              </a:rPr>
              <a:t>pectoralis major</a:t>
            </a:r>
            <a:r>
              <a:rPr lang="en-US" b="0" i="0" dirty="0">
                <a:solidFill>
                  <a:srgbClr val="202122"/>
                </a:solidFill>
                <a:effectLst/>
                <a:latin typeface="Arial" panose="020B0604020202020204" pitchFamily="34" charset="0"/>
              </a:rPr>
              <a:t>, the </a:t>
            </a:r>
            <a:r>
              <a:rPr lang="en-US" b="0" i="0" u="none" strike="noStrike" dirty="0">
                <a:solidFill>
                  <a:srgbClr val="0645AD"/>
                </a:solidFill>
                <a:effectLst/>
                <a:latin typeface="Arial" panose="020B0604020202020204" pitchFamily="34" charset="0"/>
                <a:hlinkClick r:id="rId6" tooltip="Deltoid muscle"/>
              </a:rPr>
              <a:t>anterior deltoids</a:t>
            </a:r>
            <a:r>
              <a:rPr lang="en-US" b="0" i="0" dirty="0">
                <a:solidFill>
                  <a:srgbClr val="202122"/>
                </a:solidFill>
                <a:effectLst/>
                <a:latin typeface="Arial" panose="020B0604020202020204" pitchFamily="34" charset="0"/>
              </a:rPr>
              <a:t>, and the </a:t>
            </a:r>
            <a:r>
              <a:rPr lang="en-US" b="0" i="0" u="none" strike="noStrike" dirty="0">
                <a:solidFill>
                  <a:srgbClr val="0645AD"/>
                </a:solidFill>
                <a:effectLst/>
                <a:latin typeface="Arial" panose="020B0604020202020204" pitchFamily="34" charset="0"/>
                <a:hlinkClick r:id="rId7" tooltip="Triceps brachii muscle"/>
              </a:rPr>
              <a:t>triceps</a:t>
            </a:r>
            <a:r>
              <a:rPr lang="en-US" b="0" i="0" dirty="0">
                <a:solidFill>
                  <a:srgbClr val="202122"/>
                </a:solidFill>
                <a:effectLst/>
                <a:latin typeface="Arial" panose="020B0604020202020204" pitchFamily="34" charset="0"/>
              </a:rPr>
              <a:t>, among other stabilizing muscles.</a:t>
            </a:r>
          </a:p>
          <a:p>
            <a:pPr algn="l" rtl="0"/>
            <a:r>
              <a:rPr lang="en-US" sz="1200" b="0" i="0" kern="1200" dirty="0">
                <a:solidFill>
                  <a:schemeClr val="tx1"/>
                </a:solidFill>
                <a:effectLst/>
                <a:latin typeface="+mn-lt"/>
                <a:ea typeface="+mn-ea"/>
                <a:cs typeface="+mn-cs"/>
              </a:rPr>
              <a:t>And it consists of two phase: the decent phase and the lifting phase</a:t>
            </a:r>
          </a:p>
          <a:p>
            <a:pPr algn="l" rtl="0"/>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transversely flex</a:t>
            </a:r>
            <a:r>
              <a:rPr lang="en-US" sz="1200" b="0" i="0" kern="1200" dirty="0">
                <a:solidFill>
                  <a:schemeClr val="tx1"/>
                </a:solidFill>
                <a:effectLst/>
                <a:latin typeface="+mn-lt"/>
                <a:ea typeface="+mn-ea"/>
                <a:cs typeface="+mn-cs"/>
              </a:rPr>
              <a:t> the shoulders </a:t>
            </a:r>
            <a:endParaRPr lang="en-US" dirty="0"/>
          </a:p>
        </p:txBody>
      </p:sp>
      <p:sp>
        <p:nvSpPr>
          <p:cNvPr id="4" name="Slide Number Placeholder 3"/>
          <p:cNvSpPr>
            <a:spLocks noGrp="1"/>
          </p:cNvSpPr>
          <p:nvPr>
            <p:ph type="sldNum" sz="quarter" idx="5"/>
          </p:nvPr>
        </p:nvSpPr>
        <p:spPr/>
        <p:txBody>
          <a:bodyPr/>
          <a:lstStyle/>
          <a:p>
            <a:fld id="{A9492527-D8F2-44B7-B79A-131C02CC325D}" type="slidenum">
              <a:rPr lang="fa-IR" smtClean="0"/>
              <a:t>7</a:t>
            </a:fld>
            <a:endParaRPr lang="fa-IR"/>
          </a:p>
        </p:txBody>
      </p:sp>
    </p:spTree>
    <p:extLst>
      <p:ext uri="{BB962C8B-B14F-4D97-AF65-F5344CB8AC3E}">
        <p14:creationId xmlns:p14="http://schemas.microsoft.com/office/powerpoint/2010/main" val="100412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lnSpc>
                <a:spcPct val="107000"/>
              </a:lnSpc>
              <a:spcAft>
                <a:spcPts val="800"/>
              </a:spcAft>
            </a:pPr>
            <a:r>
              <a:rPr lang="fa-IR" sz="1800" dirty="0">
                <a:effectLst/>
                <a:latin typeface="Calibri" panose="020F0502020204030204" pitchFamily="34" charset="0"/>
                <a:ea typeface="Calibri" panose="020F0502020204030204" pitchFamily="34" charset="0"/>
                <a:cs typeface="2  Nazanin" panose="00000400000000000000" pitchFamily="2" charset="-78"/>
              </a:rPr>
              <a:t>وزن ۷۰ کیلو در مقایسه با سنجش قبلی 2/5کیلو کاهش وزن داشتند</a:t>
            </a:r>
          </a:p>
          <a:p>
            <a:pPr algn="r" rtl="1">
              <a:lnSpc>
                <a:spcPct val="107000"/>
              </a:lnSpc>
              <a:spcAft>
                <a:spcPts val="800"/>
              </a:spcAft>
            </a:pPr>
            <a:r>
              <a:rPr lang="fa-IR" sz="1800" dirty="0">
                <a:effectLst/>
                <a:latin typeface="Calibri" panose="020F0502020204030204" pitchFamily="34" charset="0"/>
                <a:ea typeface="Calibri" panose="020F0502020204030204" pitchFamily="34" charset="0"/>
                <a:cs typeface="2  Nazanin" panose="00000400000000000000" pitchFamily="2" charset="-78"/>
              </a:rPr>
              <a:t> با توجه به وزن مسابقه ای منهای ۷۵ نیاز به برنامه غذایی برای افزایش تدریجی وزن دارند</a:t>
            </a:r>
          </a:p>
          <a:p>
            <a:pPr algn="r" rtl="1">
              <a:lnSpc>
                <a:spcPct val="107000"/>
              </a:lnSpc>
              <a:spcAft>
                <a:spcPts val="800"/>
              </a:spcAft>
            </a:pPr>
            <a:r>
              <a:rPr lang="en-US" sz="1800" dirty="0">
                <a:effectLst/>
                <a:latin typeface="Calibri" panose="020F0502020204030204" pitchFamily="34" charset="0"/>
                <a:ea typeface="Calibri" panose="020F0502020204030204" pitchFamily="34" charset="0"/>
                <a:cs typeface="2  Nazanin" panose="00000400000000000000" pitchFamily="2" charset="-78"/>
              </a:rPr>
              <a:t>BMI </a:t>
            </a:r>
            <a:r>
              <a:rPr lang="fa-IR" sz="1800" dirty="0">
                <a:effectLst/>
                <a:latin typeface="Calibri" panose="020F0502020204030204" pitchFamily="34" charset="0"/>
                <a:ea typeface="Calibri" panose="020F0502020204030204" pitchFamily="34" charset="0"/>
                <a:cs typeface="2  Nazanin" panose="00000400000000000000" pitchFamily="2" charset="-78"/>
              </a:rPr>
              <a:t> محاسبه شده 21/78</a:t>
            </a:r>
          </a:p>
          <a:p>
            <a:pPr algn="r" rtl="1">
              <a:lnSpc>
                <a:spcPct val="107000"/>
              </a:lnSpc>
              <a:spcAft>
                <a:spcPts val="800"/>
              </a:spcAft>
            </a:pPr>
            <a:r>
              <a:rPr lang="fa-IR" sz="1800" dirty="0">
                <a:effectLst/>
                <a:latin typeface="Calibri" panose="020F0502020204030204" pitchFamily="34" charset="0"/>
                <a:ea typeface="Calibri" panose="020F0502020204030204" pitchFamily="34" charset="0"/>
                <a:cs typeface="2  Nazanin" panose="00000400000000000000" pitchFamily="2" charset="-78"/>
              </a:rPr>
              <a:t>درصد چربی بدن 12/5</a:t>
            </a:r>
            <a:endParaRPr lang="en-US" sz="2800" dirty="0">
              <a:solidFill>
                <a:srgbClr val="FF0000"/>
              </a:solidFill>
              <a:latin typeface="Calibri" panose="020F0502020204030204" pitchFamily="34" charset="0"/>
              <a:ea typeface="Calibri" panose="020F0502020204030204" pitchFamily="34" charset="0"/>
              <a:cs typeface="2  Nazanin" panose="00000400000000000000" pitchFamily="2" charset="-78"/>
            </a:endParaRPr>
          </a:p>
        </p:txBody>
      </p:sp>
      <p:sp>
        <p:nvSpPr>
          <p:cNvPr id="4" name="Slide Number Placeholder 3"/>
          <p:cNvSpPr>
            <a:spLocks noGrp="1"/>
          </p:cNvSpPr>
          <p:nvPr>
            <p:ph type="sldNum" sz="quarter" idx="10"/>
          </p:nvPr>
        </p:nvSpPr>
        <p:spPr/>
        <p:txBody>
          <a:bodyPr/>
          <a:lstStyle/>
          <a:p>
            <a:fld id="{A9492527-D8F2-44B7-B79A-131C02CC325D}" type="slidenum">
              <a:rPr lang="fa-IR" smtClean="0"/>
              <a:t>16</a:t>
            </a:fld>
            <a:endParaRPr lang="fa-IR"/>
          </a:p>
        </p:txBody>
      </p:sp>
    </p:spTree>
    <p:extLst>
      <p:ext uri="{BB962C8B-B14F-4D97-AF65-F5344CB8AC3E}">
        <p14:creationId xmlns:p14="http://schemas.microsoft.com/office/powerpoint/2010/main" val="2380185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fa-I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492527-D8F2-44B7-B79A-131C02CC325D}" type="slidenum">
              <a:rPr lang="fa-IR" smtClean="0"/>
              <a:t>17</a:t>
            </a:fld>
            <a:endParaRPr lang="fa-IR"/>
          </a:p>
        </p:txBody>
      </p:sp>
    </p:spTree>
    <p:extLst>
      <p:ext uri="{BB962C8B-B14F-4D97-AF65-F5344CB8AC3E}">
        <p14:creationId xmlns:p14="http://schemas.microsoft.com/office/powerpoint/2010/main" val="3589148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The Pectoralis Major is the primary muscle used in the Bench Press. Both the </a:t>
            </a:r>
            <a:r>
              <a:rPr lang="en-US" sz="1200" b="0" i="0" u="none" strike="noStrike" kern="1200" dirty="0">
                <a:solidFill>
                  <a:schemeClr val="tx1"/>
                </a:solidFill>
                <a:effectLst/>
                <a:latin typeface="+mn-lt"/>
                <a:ea typeface="+mn-ea"/>
                <a:cs typeface="+mn-cs"/>
                <a:hlinkClick r:id="rId3"/>
              </a:rPr>
              <a:t>Sternal</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Clavicular</a:t>
            </a:r>
            <a:r>
              <a:rPr lang="en-US" sz="1200" b="0" i="0" kern="1200" dirty="0">
                <a:solidFill>
                  <a:schemeClr val="tx1"/>
                </a:solidFill>
                <a:effectLst/>
                <a:latin typeface="+mn-lt"/>
                <a:ea typeface="+mn-ea"/>
                <a:cs typeface="+mn-cs"/>
              </a:rPr>
              <a:t> heads of the Pectoralis Major </a:t>
            </a:r>
            <a:r>
              <a:rPr lang="en-US" sz="1200" b="0" i="0" u="none" strike="noStrike" kern="1200" dirty="0">
                <a:solidFill>
                  <a:schemeClr val="tx1"/>
                </a:solidFill>
                <a:effectLst/>
                <a:latin typeface="+mn-lt"/>
                <a:ea typeface="+mn-ea"/>
                <a:cs typeface="+mn-cs"/>
                <a:hlinkClick r:id="rId5"/>
              </a:rPr>
              <a:t>transversely flex</a:t>
            </a:r>
            <a:r>
              <a:rPr lang="en-US" sz="1200" b="0" i="0" kern="1200" dirty="0">
                <a:solidFill>
                  <a:schemeClr val="tx1"/>
                </a:solidFill>
                <a:effectLst/>
                <a:latin typeface="+mn-lt"/>
                <a:ea typeface="+mn-ea"/>
                <a:cs typeface="+mn-cs"/>
              </a:rPr>
              <a:t> the shoulders during the bench press (</a:t>
            </a:r>
            <a:r>
              <a:rPr lang="en-US" sz="1200" b="0" i="0" kern="1200" dirty="0" err="1">
                <a:solidFill>
                  <a:schemeClr val="tx1"/>
                </a:solidFill>
                <a:effectLst/>
                <a:latin typeface="+mn-lt"/>
                <a:ea typeface="+mn-ea"/>
                <a:cs typeface="+mn-cs"/>
              </a:rPr>
              <a:t>Lauver</a:t>
            </a:r>
            <a:r>
              <a:rPr lang="en-US" sz="1200" b="0" i="0" kern="1200" dirty="0">
                <a:solidFill>
                  <a:schemeClr val="tx1"/>
                </a:solidFill>
                <a:effectLst/>
                <a:latin typeface="+mn-lt"/>
                <a:ea typeface="+mn-ea"/>
                <a:cs typeface="+mn-cs"/>
              </a:rPr>
              <a:t> 2015, </a:t>
            </a:r>
            <a:r>
              <a:rPr lang="en-US" sz="1200" b="0" i="0" kern="1200" dirty="0" err="1">
                <a:solidFill>
                  <a:schemeClr val="tx1"/>
                </a:solidFill>
                <a:effectLst/>
                <a:latin typeface="+mn-lt"/>
                <a:ea typeface="+mn-ea"/>
                <a:cs typeface="+mn-cs"/>
              </a:rPr>
              <a:t>Duffey</a:t>
            </a:r>
            <a:r>
              <a:rPr lang="en-US" sz="1200" b="0" i="0" kern="1200" dirty="0">
                <a:solidFill>
                  <a:schemeClr val="tx1"/>
                </a:solidFill>
                <a:effectLst/>
                <a:latin typeface="+mn-lt"/>
                <a:ea typeface="+mn-ea"/>
                <a:cs typeface="+mn-cs"/>
              </a:rPr>
              <a:t> 2008). Pectoralis are utilized the greatest in the lower portion of the decent phase and the early portion of the lifting phase. Peak activity in the lift phase occurs early (35% lift time). (</a:t>
            </a:r>
            <a:r>
              <a:rPr lang="en-US" sz="1200" b="0" i="0" kern="1200" dirty="0" err="1">
                <a:solidFill>
                  <a:schemeClr val="tx1"/>
                </a:solidFill>
                <a:effectLst/>
                <a:latin typeface="+mn-lt"/>
                <a:ea typeface="+mn-ea"/>
                <a:cs typeface="+mn-cs"/>
              </a:rPr>
              <a:t>Duffey</a:t>
            </a:r>
            <a:r>
              <a:rPr lang="en-US" sz="1200" b="0" i="0" kern="1200" dirty="0">
                <a:solidFill>
                  <a:schemeClr val="tx1"/>
                </a:solidFill>
                <a:effectLst/>
                <a:latin typeface="+mn-lt"/>
                <a:ea typeface="+mn-ea"/>
                <a:cs typeface="+mn-cs"/>
              </a:rPr>
              <a:t> 2008)</a:t>
            </a:r>
            <a:r>
              <a:rPr lang="fa-IR" sz="1200" b="0" i="0" kern="1200" dirty="0">
                <a:solidFill>
                  <a:schemeClr val="tx1"/>
                </a:solidFill>
                <a:effectLst/>
                <a:latin typeface="+mn-lt"/>
                <a:ea typeface="+mn-ea"/>
                <a:cs typeface="+mn-cs"/>
              </a:rPr>
              <a:t>.</a:t>
            </a:r>
          </a:p>
          <a:p>
            <a:pPr algn="l" rtl="0"/>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6"/>
              </a:rPr>
              <a:t>Anterior Deltoid</a:t>
            </a:r>
            <a:r>
              <a:rPr lang="en-US" sz="1200" b="0" i="0" kern="1200" dirty="0">
                <a:solidFill>
                  <a:schemeClr val="tx1"/>
                </a:solidFill>
                <a:effectLst/>
                <a:latin typeface="+mn-lt"/>
                <a:ea typeface="+mn-ea"/>
                <a:cs typeface="+mn-cs"/>
              </a:rPr>
              <a:t> assist in </a:t>
            </a:r>
            <a:r>
              <a:rPr lang="en-US" sz="1200" b="0" i="0" u="none" strike="noStrike" kern="1200" dirty="0">
                <a:solidFill>
                  <a:schemeClr val="tx1"/>
                </a:solidFill>
                <a:effectLst/>
                <a:latin typeface="+mn-lt"/>
                <a:ea typeface="+mn-ea"/>
                <a:cs typeface="+mn-cs"/>
                <a:hlinkClick r:id="rId5"/>
              </a:rPr>
              <a:t>transverse flexion</a:t>
            </a:r>
            <a:r>
              <a:rPr lang="en-US" sz="1200" b="0" i="0" kern="1200" dirty="0">
                <a:solidFill>
                  <a:schemeClr val="tx1"/>
                </a:solidFill>
                <a:effectLst/>
                <a:latin typeface="+mn-lt"/>
                <a:ea typeface="+mn-ea"/>
                <a:cs typeface="+mn-cs"/>
              </a:rPr>
              <a:t> of the shoulders as well as </a:t>
            </a:r>
            <a:r>
              <a:rPr lang="en-US" sz="1200" b="0" i="0" u="none" strike="noStrike" kern="1200" dirty="0">
                <a:solidFill>
                  <a:schemeClr val="tx1"/>
                </a:solidFill>
                <a:effectLst/>
                <a:latin typeface="+mn-lt"/>
                <a:ea typeface="+mn-ea"/>
                <a:cs typeface="+mn-cs"/>
                <a:hlinkClick r:id="rId7"/>
              </a:rPr>
              <a:t>flexion</a:t>
            </a:r>
            <a:r>
              <a:rPr lang="en-US" sz="1200" b="0" i="0" kern="1200" dirty="0">
                <a:solidFill>
                  <a:schemeClr val="tx1"/>
                </a:solidFill>
                <a:effectLst/>
                <a:latin typeface="+mn-lt"/>
                <a:ea typeface="+mn-ea"/>
                <a:cs typeface="+mn-cs"/>
              </a:rPr>
              <a:t> of the shoulders, particularly when the upper arms are closer the sides of the body. The Anterior Deltoids are utilized the greatest in the mid position in both the descent and lifting phases (</a:t>
            </a:r>
            <a:r>
              <a:rPr lang="en-US" sz="1200" b="0" i="0" kern="1200" dirty="0" err="1">
                <a:solidFill>
                  <a:schemeClr val="tx1"/>
                </a:solidFill>
                <a:effectLst/>
                <a:latin typeface="+mn-lt"/>
                <a:ea typeface="+mn-ea"/>
                <a:cs typeface="+mn-cs"/>
              </a:rPr>
              <a:t>Duffey</a:t>
            </a:r>
            <a:r>
              <a:rPr lang="en-US" sz="1200" b="0" i="0" kern="1200" dirty="0">
                <a:solidFill>
                  <a:schemeClr val="tx1"/>
                </a:solidFill>
                <a:effectLst/>
                <a:latin typeface="+mn-lt"/>
                <a:ea typeface="+mn-ea"/>
                <a:cs typeface="+mn-cs"/>
              </a:rPr>
              <a:t> 2008).</a:t>
            </a:r>
          </a:p>
          <a:p>
            <a:pPr algn="l" rtl="0"/>
            <a:r>
              <a:rPr lang="en-US" sz="1200" b="0" i="0" u="none" strike="noStrike" kern="1200" dirty="0">
                <a:solidFill>
                  <a:schemeClr val="tx1"/>
                </a:solidFill>
                <a:effectLst/>
                <a:latin typeface="+mn-lt"/>
                <a:ea typeface="+mn-ea"/>
                <a:cs typeface="+mn-cs"/>
                <a:hlinkClick r:id="rId8"/>
              </a:rPr>
              <a:t>Triceps</a:t>
            </a:r>
            <a:r>
              <a:rPr lang="en-US" sz="1200" b="0" i="0" kern="1200" dirty="0">
                <a:solidFill>
                  <a:schemeClr val="tx1"/>
                </a:solidFill>
                <a:effectLst/>
                <a:latin typeface="+mn-lt"/>
                <a:ea typeface="+mn-ea"/>
                <a:cs typeface="+mn-cs"/>
              </a:rPr>
              <a:t>, particularly the lateral and medial heads extend the elbow during the Bench Press. They are utilized the greatest in the lifting phase as compared to the lowering phase. Like the Pectoralis Major, maximal activity of the triceps actually occur late in the descent phase and early in the lift phase. Their involvement also peaks again near the top of the lifting phase, particularly with a narrower grip. (</a:t>
            </a:r>
            <a:r>
              <a:rPr lang="en-US" sz="1200" b="0" i="0" kern="1200" dirty="0" err="1">
                <a:solidFill>
                  <a:schemeClr val="tx1"/>
                </a:solidFill>
                <a:effectLst/>
                <a:latin typeface="+mn-lt"/>
                <a:ea typeface="+mn-ea"/>
                <a:cs typeface="+mn-cs"/>
              </a:rPr>
              <a:t>Duffey</a:t>
            </a:r>
            <a:r>
              <a:rPr lang="en-US" sz="1200" b="0" i="0" kern="1200" dirty="0">
                <a:solidFill>
                  <a:schemeClr val="tx1"/>
                </a:solidFill>
                <a:effectLst/>
                <a:latin typeface="+mn-lt"/>
                <a:ea typeface="+mn-ea"/>
                <a:cs typeface="+mn-cs"/>
              </a:rPr>
              <a:t> 2008).</a:t>
            </a:r>
          </a:p>
          <a:p>
            <a:pPr algn="l" rtl="0"/>
            <a:r>
              <a:rPr lang="en-US" sz="1200" b="0" i="0" u="none" strike="noStrike" kern="1200" dirty="0">
                <a:solidFill>
                  <a:schemeClr val="tx1"/>
                </a:solidFill>
                <a:effectLst/>
                <a:latin typeface="+mn-lt"/>
                <a:ea typeface="+mn-ea"/>
                <a:cs typeface="+mn-cs"/>
                <a:hlinkClick r:id="rId9"/>
              </a:rPr>
              <a:t>Biceps </a:t>
            </a:r>
            <a:r>
              <a:rPr lang="en-US" sz="1200" b="0" i="0" u="none" strike="noStrike" kern="1200" dirty="0" err="1">
                <a:solidFill>
                  <a:schemeClr val="tx1"/>
                </a:solidFill>
                <a:effectLst/>
                <a:latin typeface="+mn-lt"/>
                <a:ea typeface="+mn-ea"/>
                <a:cs typeface="+mn-cs"/>
                <a:hlinkClick r:id="rId9"/>
              </a:rPr>
              <a:t>Brachii</a:t>
            </a:r>
            <a:r>
              <a:rPr lang="en-US" sz="1200" b="0" i="0" kern="1200" dirty="0">
                <a:solidFill>
                  <a:schemeClr val="tx1"/>
                </a:solidFill>
                <a:effectLst/>
                <a:latin typeface="+mn-lt"/>
                <a:ea typeface="+mn-ea"/>
                <a:cs typeface="+mn-cs"/>
              </a:rPr>
              <a:t> act as a </a:t>
            </a:r>
            <a:r>
              <a:rPr lang="en-US" sz="1200" b="0" i="0" u="none" strike="noStrike" kern="1200" dirty="0">
                <a:solidFill>
                  <a:schemeClr val="tx1"/>
                </a:solidFill>
                <a:effectLst/>
                <a:latin typeface="+mn-lt"/>
                <a:ea typeface="+mn-ea"/>
                <a:cs typeface="+mn-cs"/>
                <a:hlinkClick r:id="rId10"/>
              </a:rPr>
              <a:t>dynamic stabilizer</a:t>
            </a:r>
            <a:r>
              <a:rPr lang="en-US" sz="1200" b="0" i="0" kern="1200" dirty="0">
                <a:solidFill>
                  <a:schemeClr val="tx1"/>
                </a:solidFill>
                <a:effectLst/>
                <a:latin typeface="+mn-lt"/>
                <a:ea typeface="+mn-ea"/>
                <a:cs typeface="+mn-cs"/>
              </a:rPr>
              <a:t> with low relative activity. Clemens (1997) measured Biceps </a:t>
            </a:r>
            <a:r>
              <a:rPr lang="en-US" sz="1200" b="0" i="0" kern="1200" dirty="0" err="1">
                <a:solidFill>
                  <a:schemeClr val="tx1"/>
                </a:solidFill>
                <a:effectLst/>
                <a:latin typeface="+mn-lt"/>
                <a:ea typeface="+mn-ea"/>
                <a:cs typeface="+mn-cs"/>
              </a:rPr>
              <a:t>Brachii</a:t>
            </a:r>
            <a:r>
              <a:rPr lang="en-US" sz="1200" b="0" i="0" kern="1200" dirty="0">
                <a:solidFill>
                  <a:schemeClr val="tx1"/>
                </a:solidFill>
                <a:effectLst/>
                <a:latin typeface="+mn-lt"/>
                <a:ea typeface="+mn-ea"/>
                <a:cs typeface="+mn-cs"/>
              </a:rPr>
              <a:t> involvement at approximately 22% maximum voluntary isometric contraction.</a:t>
            </a:r>
          </a:p>
          <a:p>
            <a:pPr algn="l" rtl="0"/>
            <a:r>
              <a:rPr lang="en-US" sz="1200" b="0" i="0"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hlinkClick r:id="rId11"/>
              </a:rPr>
              <a:t>Latissimus </a:t>
            </a:r>
            <a:r>
              <a:rPr lang="en-US" sz="1200" b="0" i="0" u="none" strike="noStrike" kern="1200" dirty="0" err="1">
                <a:solidFill>
                  <a:schemeClr val="tx1"/>
                </a:solidFill>
                <a:effectLst/>
                <a:latin typeface="+mn-lt"/>
                <a:ea typeface="+mn-ea"/>
                <a:cs typeface="+mn-cs"/>
                <a:hlinkClick r:id="rId11"/>
              </a:rPr>
              <a:t>Dorsi</a:t>
            </a:r>
            <a:r>
              <a:rPr lang="en-US" sz="1200" b="0" i="0" kern="1200" dirty="0">
                <a:solidFill>
                  <a:schemeClr val="tx1"/>
                </a:solidFill>
                <a:effectLst/>
                <a:latin typeface="+mn-lt"/>
                <a:ea typeface="+mn-ea"/>
                <a:cs typeface="+mn-cs"/>
              </a:rPr>
              <a:t> remains relatively inactive during the bench press, at least in experienced non-competitive lifters (Barnett 1995).</a:t>
            </a:r>
          </a:p>
          <a:p>
            <a:pPr algn="l" rtl="0"/>
            <a:endParaRPr lang="en-US" dirty="0"/>
          </a:p>
        </p:txBody>
      </p:sp>
      <p:sp>
        <p:nvSpPr>
          <p:cNvPr id="4" name="Slide Number Placeholder 3"/>
          <p:cNvSpPr>
            <a:spLocks noGrp="1"/>
          </p:cNvSpPr>
          <p:nvPr>
            <p:ph type="sldNum" sz="quarter" idx="10"/>
          </p:nvPr>
        </p:nvSpPr>
        <p:spPr/>
        <p:txBody>
          <a:bodyPr/>
          <a:lstStyle/>
          <a:p>
            <a:fld id="{A9492527-D8F2-44B7-B79A-131C02CC325D}" type="slidenum">
              <a:rPr lang="fa-IR" smtClean="0">
                <a:solidFill>
                  <a:prstClr val="black"/>
                </a:solidFill>
              </a:rPr>
              <a:pPr/>
              <a:t>8</a:t>
            </a:fld>
            <a:endParaRPr lang="fa-IR">
              <a:solidFill>
                <a:prstClr val="black"/>
              </a:solidFill>
            </a:endParaRPr>
          </a:p>
        </p:txBody>
      </p:sp>
    </p:spTree>
    <p:extLst>
      <p:ext uri="{BB962C8B-B14F-4D97-AF65-F5344CB8AC3E}">
        <p14:creationId xmlns:p14="http://schemas.microsoft.com/office/powerpoint/2010/main" val="3981722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Grip the bar with an opposing thumb grip so that the barbell does not slide out of the hand onto the body. Position the wrists directly under the bar by turning the wrists out slightly so bar is placed on lower outer portion of palm. This grip positioning prevents the wrists from becoming completely hyperextended under the weight of the bar. It also facilitates elbow flare and allows the elbow to be positioned more directly under the weight of the bar.</a:t>
            </a:r>
          </a:p>
          <a:p>
            <a:pPr algn="l" rtl="0"/>
            <a:r>
              <a:rPr lang="en-US" sz="1200" b="0" i="0" kern="1200" dirty="0">
                <a:solidFill>
                  <a:schemeClr val="tx1"/>
                </a:solidFill>
                <a:effectLst/>
                <a:latin typeface="+mn-lt"/>
                <a:ea typeface="+mn-ea"/>
                <a:cs typeface="+mn-cs"/>
              </a:rPr>
              <a:t>Bench press lifting performance increases as grip width is increased up to approximately twice the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(shoulder width as defined by the distance between acromion processes) performance (Madsen 1984, Wagner 1992, Clemens 1997, Gilbert 2003). Barnett (1995) reported a approximately 5% greater resistance can be lifted in a wide grip smith bench press versus a narrow grip smith press, however this difference was calculated to be statistically insignificant. However Wagner (1992) showed that the greatest single 1-rep bench press performance was achieved with a relatively wide 200%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a 7% greater load compared to narrow grip beech press performance.</a:t>
            </a:r>
          </a:p>
          <a:p>
            <a:pPr algn="l" rtl="0"/>
            <a:r>
              <a:rPr lang="en-US" sz="1200" b="0" i="0" kern="1200" dirty="0">
                <a:solidFill>
                  <a:schemeClr val="tx1"/>
                </a:solidFill>
                <a:effectLst/>
                <a:latin typeface="+mn-lt"/>
                <a:ea typeface="+mn-ea"/>
                <a:cs typeface="+mn-cs"/>
              </a:rPr>
              <a:t>A wider grip width on the bar both decreases the range of motion of the lift and the final height of the bar. These factors could be possible explanations for increased bench press performance with an increased grip width (Madsen 1984, McLaughlin 1985). The bar travels nearly 25% further with a shoulder width grip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as compared to a grip twice the width. The increase in lift height results in 20° greater shoulder flexion and 25° greater elbow extension. The forearms are also angled out further with a wider grip (</a:t>
            </a:r>
            <a:r>
              <a:rPr lang="en-US" sz="1200" b="0" i="0" kern="1200" dirty="0" err="1">
                <a:solidFill>
                  <a:schemeClr val="tx1"/>
                </a:solidFill>
                <a:effectLst/>
                <a:latin typeface="+mn-lt"/>
                <a:ea typeface="+mn-ea"/>
                <a:cs typeface="+mn-cs"/>
              </a:rPr>
              <a:t>Duffey</a:t>
            </a:r>
            <a:r>
              <a:rPr lang="en-US" sz="1200" b="0" i="0" kern="1200" dirty="0">
                <a:solidFill>
                  <a:schemeClr val="tx1"/>
                </a:solidFill>
                <a:effectLst/>
                <a:latin typeface="+mn-lt"/>
                <a:ea typeface="+mn-ea"/>
                <a:cs typeface="+mn-cs"/>
              </a:rPr>
              <a:t> 2008).</a:t>
            </a:r>
          </a:p>
          <a:p>
            <a:pPr algn="l" rtl="0"/>
            <a:r>
              <a:rPr lang="en-US" sz="1200" b="0" i="0" kern="1200" dirty="0">
                <a:solidFill>
                  <a:schemeClr val="tx1"/>
                </a:solidFill>
                <a:effectLst/>
                <a:latin typeface="+mn-lt"/>
                <a:ea typeface="+mn-ea"/>
                <a:cs typeface="+mn-cs"/>
              </a:rPr>
              <a:t>A wider grip has shown to increase involvement of the clavicular head of the Pectoralis Major while decreasing Triceps involvement. However, </a:t>
            </a:r>
            <a:r>
              <a:rPr lang="en-US" sz="1200" b="0" i="0" kern="1200" dirty="0" err="1">
                <a:solidFill>
                  <a:schemeClr val="tx1"/>
                </a:solidFill>
                <a:effectLst/>
                <a:latin typeface="+mn-lt"/>
                <a:ea typeface="+mn-ea"/>
                <a:cs typeface="+mn-cs"/>
              </a:rPr>
              <a:t>Lahman</a:t>
            </a:r>
            <a:r>
              <a:rPr lang="en-US" sz="1200" b="0" i="0" kern="1200" dirty="0">
                <a:solidFill>
                  <a:schemeClr val="tx1"/>
                </a:solidFill>
                <a:effectLst/>
                <a:latin typeface="+mn-lt"/>
                <a:ea typeface="+mn-ea"/>
                <a:cs typeface="+mn-cs"/>
              </a:rPr>
              <a:t> (2005) only observed an 18% in pectoral activity when benching at 200%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as opposed to a 100%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which was not was not deemed statistically different.</a:t>
            </a:r>
          </a:p>
          <a:p>
            <a:pPr algn="l" rtl="0"/>
            <a:endParaRPr lang="en-US" sz="1200" b="0" i="0" kern="1200" dirty="0">
              <a:solidFill>
                <a:schemeClr val="tx1"/>
              </a:solidFill>
              <a:effectLst/>
              <a:latin typeface="+mn-lt"/>
              <a:ea typeface="+mn-ea"/>
              <a:cs typeface="+mn-cs"/>
            </a:endParaRPr>
          </a:p>
          <a:p>
            <a:pPr algn="l" rtl="0"/>
            <a:endParaRPr lang="en-US" dirty="0"/>
          </a:p>
        </p:txBody>
      </p:sp>
      <p:sp>
        <p:nvSpPr>
          <p:cNvPr id="4" name="Slide Number Placeholder 3"/>
          <p:cNvSpPr>
            <a:spLocks noGrp="1"/>
          </p:cNvSpPr>
          <p:nvPr>
            <p:ph type="sldNum" sz="quarter" idx="10"/>
          </p:nvPr>
        </p:nvSpPr>
        <p:spPr/>
        <p:txBody>
          <a:bodyPr/>
          <a:lstStyle/>
          <a:p>
            <a:fld id="{A9492527-D8F2-44B7-B79A-131C02CC325D}" type="slidenum">
              <a:rPr lang="fa-IR" smtClean="0">
                <a:solidFill>
                  <a:prstClr val="black"/>
                </a:solidFill>
              </a:rPr>
              <a:pPr/>
              <a:t>9</a:t>
            </a:fld>
            <a:endParaRPr lang="fa-IR">
              <a:solidFill>
                <a:prstClr val="black"/>
              </a:solidFill>
            </a:endParaRPr>
          </a:p>
        </p:txBody>
      </p:sp>
    </p:spTree>
    <p:extLst>
      <p:ext uri="{BB962C8B-B14F-4D97-AF65-F5344CB8AC3E}">
        <p14:creationId xmlns:p14="http://schemas.microsoft.com/office/powerpoint/2010/main" val="254680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200" b="0" i="0" kern="1200" dirty="0">
                <a:solidFill>
                  <a:schemeClr val="tx1"/>
                </a:solidFill>
                <a:effectLst/>
                <a:latin typeface="+mn-lt"/>
                <a:ea typeface="+mn-ea"/>
                <a:cs typeface="+mn-cs"/>
              </a:rPr>
              <a:t>The American College of Sports Medicine recommends performing exercises through their </a:t>
            </a:r>
            <a:r>
              <a:rPr lang="en-US" sz="1200" b="0" i="0" u="none" strike="noStrike" kern="1200" dirty="0">
                <a:solidFill>
                  <a:schemeClr val="tx1"/>
                </a:solidFill>
                <a:effectLst/>
                <a:latin typeface="+mn-lt"/>
                <a:ea typeface="+mn-ea"/>
                <a:cs typeface="+mn-cs"/>
                <a:hlinkClick r:id="rId3"/>
              </a:rPr>
              <a:t>full range of motion</a:t>
            </a:r>
            <a:r>
              <a:rPr lang="en-US" sz="1200" b="0" i="0" kern="1200" dirty="0">
                <a:solidFill>
                  <a:schemeClr val="tx1"/>
                </a:solidFill>
                <a:effectLst/>
                <a:latin typeface="+mn-lt"/>
                <a:ea typeface="+mn-ea"/>
                <a:cs typeface="+mn-cs"/>
              </a:rPr>
              <a:t> (ACSM 1995).</a:t>
            </a:r>
          </a:p>
          <a:p>
            <a:pPr algn="l" rtl="0"/>
            <a:r>
              <a:rPr lang="en-US" sz="1200" b="0" i="0" kern="1200" dirty="0" err="1">
                <a:solidFill>
                  <a:schemeClr val="tx1"/>
                </a:solidFill>
                <a:effectLst/>
                <a:latin typeface="+mn-lt"/>
                <a:ea typeface="+mn-ea"/>
                <a:cs typeface="+mn-cs"/>
              </a:rPr>
              <a:t>Kolber</a:t>
            </a:r>
            <a:r>
              <a:rPr lang="en-US" sz="1200" b="0" i="0" kern="1200" dirty="0">
                <a:solidFill>
                  <a:schemeClr val="tx1"/>
                </a:solidFill>
                <a:effectLst/>
                <a:latin typeface="+mn-lt"/>
                <a:ea typeface="+mn-ea"/>
                <a:cs typeface="+mn-cs"/>
              </a:rPr>
              <a:t> (2010) review of the literature found that the bench press has been implicated in shoulder injuries including </a:t>
            </a:r>
            <a:r>
              <a:rPr lang="en-US" sz="1200" b="0" i="0" kern="1200" dirty="0" err="1">
                <a:solidFill>
                  <a:schemeClr val="tx1"/>
                </a:solidFill>
                <a:effectLst/>
                <a:latin typeface="+mn-lt"/>
                <a:ea typeface="+mn-ea"/>
                <a:cs typeface="+mn-cs"/>
              </a:rPr>
              <a:t>osteolysis</a:t>
            </a:r>
            <a:r>
              <a:rPr lang="en-US" sz="1200" b="0" i="0" kern="1200" dirty="0">
                <a:solidFill>
                  <a:schemeClr val="tx1"/>
                </a:solidFill>
                <a:effectLst/>
                <a:latin typeface="+mn-lt"/>
                <a:ea typeface="+mn-ea"/>
                <a:cs typeface="+mn-cs"/>
              </a:rPr>
              <a:t>, soft tissue strains and tears, anterior instability, and dislocations. The lowering-eccentric phase of the bench press has been postulated to be responsible for many of the injuries particularly when the arm was lowered below the torso. (</a:t>
            </a:r>
            <a:r>
              <a:rPr lang="en-US" sz="1200" b="0" i="0" kern="1200" dirty="0" err="1">
                <a:solidFill>
                  <a:schemeClr val="tx1"/>
                </a:solidFill>
                <a:effectLst/>
                <a:latin typeface="+mn-lt"/>
                <a:ea typeface="+mn-ea"/>
                <a:cs typeface="+mn-cs"/>
              </a:rPr>
              <a:t>Kolber</a:t>
            </a:r>
            <a:r>
              <a:rPr lang="en-US" sz="1200" b="0" i="0" kern="1200" dirty="0">
                <a:solidFill>
                  <a:schemeClr val="tx1"/>
                </a:solidFill>
                <a:effectLst/>
                <a:latin typeface="+mn-lt"/>
                <a:ea typeface="+mn-ea"/>
                <a:cs typeface="+mn-cs"/>
              </a:rPr>
              <a:t> 2010, Morey 2010)</a:t>
            </a:r>
          </a:p>
          <a:p>
            <a:pPr algn="l" rtl="0"/>
            <a:r>
              <a:rPr lang="en-US" sz="1200" b="0" i="0" kern="1200" dirty="0" err="1">
                <a:solidFill>
                  <a:schemeClr val="tx1"/>
                </a:solidFill>
                <a:effectLst/>
                <a:latin typeface="+mn-lt"/>
                <a:ea typeface="+mn-ea"/>
                <a:cs typeface="+mn-cs"/>
              </a:rPr>
              <a:t>Haupt</a:t>
            </a:r>
            <a:r>
              <a:rPr lang="en-US" sz="1200" b="0" i="0" kern="1200" dirty="0">
                <a:solidFill>
                  <a:schemeClr val="tx1"/>
                </a:solidFill>
                <a:effectLst/>
                <a:latin typeface="+mn-lt"/>
                <a:ea typeface="+mn-ea"/>
                <a:cs typeface="+mn-cs"/>
              </a:rPr>
              <a:t> (2001) suggests the decent phase should finish 4-6 cm above the chest. Morey (2010) suggests limiting the end-range positioning on the bench press by placing a towel roll or barbell pad on the chest to possibly mitigate risk from the terminal lowering phase.</a:t>
            </a:r>
          </a:p>
          <a:p>
            <a:pPr algn="l" rtl="0"/>
            <a:r>
              <a:rPr lang="en-US" sz="1200" b="0" i="0" kern="1200" dirty="0">
                <a:solidFill>
                  <a:schemeClr val="tx1"/>
                </a:solidFill>
                <a:effectLst/>
                <a:latin typeface="+mn-lt"/>
                <a:ea typeface="+mn-ea"/>
                <a:cs typeface="+mn-cs"/>
              </a:rPr>
              <a:t>However, there is no actual evidence demonstrating that bench pressing through a full range of motion (as </a:t>
            </a:r>
            <a:r>
              <a:rPr lang="en-US" sz="1200" b="0" i="0" u="none" strike="noStrike" kern="1200" dirty="0">
                <a:solidFill>
                  <a:schemeClr val="tx1"/>
                </a:solidFill>
                <a:effectLst/>
                <a:latin typeface="+mn-lt"/>
                <a:ea typeface="+mn-ea"/>
                <a:cs typeface="+mn-cs"/>
                <a:hlinkClick r:id="rId4"/>
              </a:rPr>
              <a:t>recommended by the ACSM</a:t>
            </a:r>
            <a:r>
              <a:rPr lang="en-US" sz="1200" b="0" i="0" kern="1200" dirty="0">
                <a:solidFill>
                  <a:schemeClr val="tx1"/>
                </a:solidFill>
                <a:effectLst/>
                <a:latin typeface="+mn-lt"/>
                <a:ea typeface="+mn-ea"/>
                <a:cs typeface="+mn-cs"/>
              </a:rPr>
              <a:t>) is inherently dangerous for most individuals. In fact, restricting range of motion may decrease flexibility, strength, and </a:t>
            </a:r>
            <a:r>
              <a:rPr lang="en-US" sz="1200" b="0" i="0" u="none" strike="noStrike" kern="1200" dirty="0">
                <a:solidFill>
                  <a:schemeClr val="tx1"/>
                </a:solidFill>
                <a:effectLst/>
                <a:latin typeface="+mn-lt"/>
                <a:ea typeface="+mn-ea"/>
                <a:cs typeface="+mn-cs"/>
                <a:hlinkClick r:id="rId5"/>
              </a:rPr>
              <a:t>joint adaptations</a:t>
            </a:r>
            <a:r>
              <a:rPr lang="en-US" sz="1200" b="0" i="0" kern="1200" dirty="0">
                <a:solidFill>
                  <a:schemeClr val="tx1"/>
                </a:solidFill>
                <a:effectLst/>
                <a:latin typeface="+mn-lt"/>
                <a:ea typeface="+mn-ea"/>
                <a:cs typeface="+mn-cs"/>
              </a:rPr>
              <a:t> through the omitted range of motion, thereby potentially increasing risk of future injury.</a:t>
            </a:r>
          </a:p>
          <a:p>
            <a:pPr algn="l" rtl="0"/>
            <a:r>
              <a:rPr lang="en-US" sz="1200" b="0" i="0" kern="1200" dirty="0">
                <a:solidFill>
                  <a:schemeClr val="tx1"/>
                </a:solidFill>
                <a:effectLst/>
                <a:latin typeface="+mn-lt"/>
                <a:ea typeface="+mn-ea"/>
                <a:cs typeface="+mn-cs"/>
              </a:rPr>
              <a:t>Strength Training performed through a full range of motion has been shown to increase and maintain joint flexibility (Morton 2011, Souza 2013). Flexibility shoulder flexibility will likely decrease if shoulders do not travel through full range of motion (until slight stretch or pull is felt through shoulder or chest, while maintaining shoulder retraction) unless specific stretches or movements are performed to supplement program compromised by limited range of motion.</a:t>
            </a:r>
          </a:p>
          <a:p>
            <a:pPr algn="l" rtl="0"/>
            <a:r>
              <a:rPr lang="en-US" sz="1200" b="0" i="0" kern="1200" dirty="0">
                <a:solidFill>
                  <a:schemeClr val="tx1"/>
                </a:solidFill>
                <a:effectLst/>
                <a:latin typeface="+mn-lt"/>
                <a:ea typeface="+mn-ea"/>
                <a:cs typeface="+mn-cs"/>
              </a:rPr>
              <a:t>Exercising through a full range may be the only means of maintaining flexibility through the Pectoralis major and minor for most individuals engaging in weight training. However those with a thicker rib cage or those performing a </a:t>
            </a:r>
            <a:r>
              <a:rPr lang="en-US" sz="1200" b="0" i="0" u="none" strike="noStrike" kern="1200" dirty="0">
                <a:solidFill>
                  <a:schemeClr val="tx1"/>
                </a:solidFill>
                <a:effectLst/>
                <a:latin typeface="+mn-lt"/>
                <a:ea typeface="+mn-ea"/>
                <a:cs typeface="+mn-cs"/>
                <a:hlinkClick r:id="rId6"/>
              </a:rPr>
              <a:t>powerlifting-style bench press</a:t>
            </a:r>
            <a:r>
              <a:rPr lang="en-US" sz="1200" b="0" i="0" kern="1200" dirty="0">
                <a:solidFill>
                  <a:schemeClr val="tx1"/>
                </a:solidFill>
                <a:effectLst/>
                <a:latin typeface="+mn-lt"/>
                <a:ea typeface="+mn-ea"/>
                <a:cs typeface="+mn-cs"/>
              </a:rPr>
              <a:t> will have less lower range of motion due to the arched back position. Tight Pectoralis muscles in addition to particular muscular imbalances may contribute to </a:t>
            </a:r>
            <a:r>
              <a:rPr lang="en-US" sz="1200" b="0" i="0" u="none" strike="noStrike" kern="1200" dirty="0">
                <a:solidFill>
                  <a:schemeClr val="tx1"/>
                </a:solidFill>
                <a:effectLst/>
                <a:latin typeface="+mn-lt"/>
                <a:ea typeface="+mn-ea"/>
                <a:cs typeface="+mn-cs"/>
                <a:hlinkClick r:id="rId7"/>
              </a:rPr>
              <a:t>Protracted Shoulder Girdle</a:t>
            </a:r>
            <a:r>
              <a:rPr lang="en-US" sz="1200" b="0" i="0" kern="1200" dirty="0">
                <a:solidFill>
                  <a:schemeClr val="tx1"/>
                </a:solidFill>
                <a:effectLst/>
                <a:latin typeface="+mn-lt"/>
                <a:ea typeface="+mn-ea"/>
                <a:cs typeface="+mn-cs"/>
              </a:rPr>
              <a:t> posture which could potentially create or exacerbate the mechanical issues in which </a:t>
            </a:r>
            <a:r>
              <a:rPr lang="en-US" sz="1200" b="0" i="0" kern="1200" dirty="0" err="1">
                <a:solidFill>
                  <a:schemeClr val="tx1"/>
                </a:solidFill>
                <a:effectLst/>
                <a:latin typeface="+mn-lt"/>
                <a:ea typeface="+mn-ea"/>
                <a:cs typeface="+mn-cs"/>
              </a:rPr>
              <a:t>Haupt</a:t>
            </a:r>
            <a:r>
              <a:rPr lang="en-US" sz="1200" b="0" i="0" kern="1200" dirty="0">
                <a:solidFill>
                  <a:schemeClr val="tx1"/>
                </a:solidFill>
                <a:effectLst/>
                <a:latin typeface="+mn-lt"/>
                <a:ea typeface="+mn-ea"/>
                <a:cs typeface="+mn-cs"/>
              </a:rPr>
              <a:t> (2001) and Morey (2010) were attempting to circumvent. See </a:t>
            </a:r>
            <a:r>
              <a:rPr lang="en-US" sz="1200" b="0" i="0" u="none" strike="noStrike" kern="1200" dirty="0">
                <a:solidFill>
                  <a:schemeClr val="tx1"/>
                </a:solidFill>
                <a:effectLst/>
                <a:latin typeface="+mn-lt"/>
                <a:ea typeface="+mn-ea"/>
                <a:cs typeface="+mn-cs"/>
                <a:hlinkClick r:id="rId8"/>
              </a:rPr>
              <a:t>Forces Through Shoulder Joint</a:t>
            </a:r>
            <a:r>
              <a:rPr lang="en-US" sz="1200" b="0" i="0" kern="1200" dirty="0">
                <a:solidFill>
                  <a:schemeClr val="tx1"/>
                </a:solidFill>
                <a:effectLst/>
                <a:latin typeface="+mn-lt"/>
                <a:ea typeface="+mn-ea"/>
                <a:cs typeface="+mn-cs"/>
              </a:rPr>
              <a:t> above.</a:t>
            </a:r>
          </a:p>
          <a:p>
            <a:pPr algn="l" rtl="0"/>
            <a:r>
              <a:rPr lang="en-US" sz="1200" b="0" i="0" kern="1200" dirty="0">
                <a:solidFill>
                  <a:schemeClr val="tx1"/>
                </a:solidFill>
                <a:effectLst/>
                <a:latin typeface="+mn-lt"/>
                <a:ea typeface="+mn-ea"/>
                <a:cs typeface="+mn-cs"/>
              </a:rPr>
              <a:t>Therefore, restricting range of motion during the bench press as described by </a:t>
            </a:r>
            <a:r>
              <a:rPr lang="en-US" sz="1200" b="0" i="0" kern="1200" dirty="0" err="1">
                <a:solidFill>
                  <a:schemeClr val="tx1"/>
                </a:solidFill>
                <a:effectLst/>
                <a:latin typeface="+mn-lt"/>
                <a:ea typeface="+mn-ea"/>
                <a:cs typeface="+mn-cs"/>
              </a:rPr>
              <a:t>Haupt</a:t>
            </a:r>
            <a:r>
              <a:rPr lang="en-US" sz="1200" b="0" i="0" kern="1200" dirty="0">
                <a:solidFill>
                  <a:schemeClr val="tx1"/>
                </a:solidFill>
                <a:effectLst/>
                <a:latin typeface="+mn-lt"/>
                <a:ea typeface="+mn-ea"/>
                <a:cs typeface="+mn-cs"/>
              </a:rPr>
              <a:t> (2001) and Morey (2010) should be prescribed only for those with specific shoulder injuries or dispositions. In which case shoulder flexibility movements for the </a:t>
            </a:r>
            <a:r>
              <a:rPr lang="en-US" sz="1200" b="0" i="0" u="none" strike="noStrike" kern="1200" dirty="0">
                <a:solidFill>
                  <a:schemeClr val="tx1"/>
                </a:solidFill>
                <a:effectLst/>
                <a:latin typeface="+mn-lt"/>
                <a:ea typeface="+mn-ea"/>
                <a:cs typeface="+mn-cs"/>
                <a:hlinkClick r:id="rId9"/>
              </a:rPr>
              <a:t>Pectoralis major</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rPr>
              <a:t>Pectoralis minor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1"/>
              </a:rPr>
              <a:t>Anterior Deltoid</a:t>
            </a:r>
            <a:r>
              <a:rPr lang="en-US" sz="1200" b="0" i="0" kern="1200" dirty="0">
                <a:solidFill>
                  <a:schemeClr val="tx1"/>
                </a:solidFill>
                <a:effectLst/>
                <a:latin typeface="+mn-lt"/>
                <a:ea typeface="+mn-ea"/>
                <a:cs typeface="+mn-cs"/>
              </a:rPr>
              <a:t> (second column under 'Stretch') will likely need to be a part of the rehabilitation program until fuller a range bench press movement can safely be performed. Also see suggested exercises for </a:t>
            </a:r>
            <a:r>
              <a:rPr lang="en-US" sz="1200" b="0" i="0" u="none" strike="noStrike" kern="1200" dirty="0">
                <a:solidFill>
                  <a:schemeClr val="tx1"/>
                </a:solidFill>
                <a:effectLst/>
                <a:latin typeface="+mn-lt"/>
                <a:ea typeface="+mn-ea"/>
                <a:cs typeface="+mn-cs"/>
                <a:hlinkClick r:id="rId7"/>
              </a:rPr>
              <a:t>Protracted Shoulder Girdle</a:t>
            </a:r>
            <a:r>
              <a:rPr lang="en-US" sz="1200" b="0" i="0" kern="1200" dirty="0">
                <a:solidFill>
                  <a:schemeClr val="tx1"/>
                </a:solidFill>
                <a:effectLst/>
                <a:latin typeface="+mn-lt"/>
                <a:ea typeface="+mn-ea"/>
                <a:cs typeface="+mn-cs"/>
              </a:rPr>
              <a:t>.</a:t>
            </a:r>
          </a:p>
          <a:p>
            <a:pPr algn="l" rtl="0"/>
            <a:r>
              <a:rPr lang="en-US" sz="1200" b="0" i="0" kern="1200" dirty="0">
                <a:solidFill>
                  <a:schemeClr val="tx1"/>
                </a:solidFill>
                <a:effectLst/>
                <a:latin typeface="+mn-lt"/>
                <a:ea typeface="+mn-ea"/>
                <a:cs typeface="+mn-cs"/>
              </a:rPr>
              <a:t>Fees (1998) points out that the narrower 1.5 times </a:t>
            </a:r>
            <a:r>
              <a:rPr lang="en-US" sz="1200" b="0" i="0" kern="1200" dirty="0" err="1">
                <a:solidFill>
                  <a:schemeClr val="tx1"/>
                </a:solidFill>
                <a:effectLst/>
                <a:latin typeface="+mn-lt"/>
                <a:ea typeface="+mn-ea"/>
                <a:cs typeface="+mn-cs"/>
              </a:rPr>
              <a:t>biacromial</a:t>
            </a:r>
            <a:r>
              <a:rPr lang="en-US" sz="1200" b="0" i="0" kern="1200" dirty="0">
                <a:solidFill>
                  <a:schemeClr val="tx1"/>
                </a:solidFill>
                <a:effectLst/>
                <a:latin typeface="+mn-lt"/>
                <a:ea typeface="+mn-ea"/>
                <a:cs typeface="+mn-cs"/>
              </a:rPr>
              <a:t> width grip actually increases transverse flexion. This may be true in a flat back bench position, however the </a:t>
            </a:r>
            <a:r>
              <a:rPr lang="en-US" sz="1200" b="0" i="0" u="none" strike="noStrike" kern="1200" dirty="0">
                <a:solidFill>
                  <a:schemeClr val="tx1"/>
                </a:solidFill>
                <a:effectLst/>
                <a:latin typeface="+mn-lt"/>
                <a:ea typeface="+mn-ea"/>
                <a:cs typeface="+mn-cs"/>
                <a:hlinkClick r:id="rId12"/>
              </a:rPr>
              <a:t>arched spine position</a:t>
            </a:r>
            <a:r>
              <a:rPr lang="en-US" sz="1200" b="0" i="0" kern="1200" dirty="0">
                <a:solidFill>
                  <a:schemeClr val="tx1"/>
                </a:solidFill>
                <a:effectLst/>
                <a:latin typeface="+mn-lt"/>
                <a:ea typeface="+mn-ea"/>
                <a:cs typeface="+mn-cs"/>
              </a:rPr>
              <a:t> typically performed by powerlifters can actually decrease range of motion since the bar does not need to be lowered as far with the low chest raised upward. Again this limited range of motion may require assistance work with dumbbells and/or wide grip benching to mitigate the effects of a limited range of motion (</a:t>
            </a:r>
            <a:r>
              <a:rPr lang="en-US" sz="1200" b="0" i="0" kern="1200" dirty="0" err="1">
                <a:solidFill>
                  <a:schemeClr val="tx1"/>
                </a:solidFill>
                <a:effectLst/>
                <a:latin typeface="+mn-lt"/>
                <a:ea typeface="+mn-ea"/>
                <a:cs typeface="+mn-cs"/>
              </a:rPr>
              <a:t>ie</a:t>
            </a:r>
            <a:r>
              <a:rPr lang="en-US" sz="1200" b="0" i="0" kern="1200" dirty="0">
                <a:solidFill>
                  <a:schemeClr val="tx1"/>
                </a:solidFill>
                <a:effectLst/>
                <a:latin typeface="+mn-lt"/>
                <a:ea typeface="+mn-ea"/>
                <a:cs typeface="+mn-cs"/>
              </a:rPr>
              <a:t>: protracted shoulder posture and its resulting biomechanical issues).</a:t>
            </a:r>
          </a:p>
          <a:p>
            <a:pPr algn="l" rtl="0"/>
            <a:endParaRPr lang="en-US" dirty="0"/>
          </a:p>
        </p:txBody>
      </p:sp>
      <p:sp>
        <p:nvSpPr>
          <p:cNvPr id="4" name="Slide Number Placeholder 3"/>
          <p:cNvSpPr>
            <a:spLocks noGrp="1"/>
          </p:cNvSpPr>
          <p:nvPr>
            <p:ph type="sldNum" sz="quarter" idx="10"/>
          </p:nvPr>
        </p:nvSpPr>
        <p:spPr/>
        <p:txBody>
          <a:bodyPr/>
          <a:lstStyle/>
          <a:p>
            <a:fld id="{A9492527-D8F2-44B7-B79A-131C02CC325D}" type="slidenum">
              <a:rPr lang="fa-IR" smtClean="0">
                <a:solidFill>
                  <a:prstClr val="black"/>
                </a:solidFill>
              </a:rPr>
              <a:pPr/>
              <a:t>10</a:t>
            </a:fld>
            <a:endParaRPr lang="fa-IR">
              <a:solidFill>
                <a:prstClr val="black"/>
              </a:solidFill>
            </a:endParaRPr>
          </a:p>
        </p:txBody>
      </p:sp>
    </p:spTree>
    <p:extLst>
      <p:ext uri="{BB962C8B-B14F-4D97-AF65-F5344CB8AC3E}">
        <p14:creationId xmlns:p14="http://schemas.microsoft.com/office/powerpoint/2010/main" val="1832558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مزیت ها: آخرین مدل دستگاه</a:t>
            </a:r>
          </a:p>
          <a:p>
            <a:endParaRPr lang="fa-IR" dirty="0"/>
          </a:p>
        </p:txBody>
      </p:sp>
      <p:sp>
        <p:nvSpPr>
          <p:cNvPr id="4" name="Slide Number Placeholder 3"/>
          <p:cNvSpPr>
            <a:spLocks noGrp="1"/>
          </p:cNvSpPr>
          <p:nvPr>
            <p:ph type="sldNum" sz="quarter" idx="10"/>
          </p:nvPr>
        </p:nvSpPr>
        <p:spPr/>
        <p:txBody>
          <a:bodyPr/>
          <a:lstStyle/>
          <a:p>
            <a:fld id="{A9492527-D8F2-44B7-B79A-131C02CC325D}" type="slidenum">
              <a:rPr lang="fa-IR" smtClean="0"/>
              <a:t>11</a:t>
            </a:fld>
            <a:endParaRPr lang="fa-IR"/>
          </a:p>
        </p:txBody>
      </p:sp>
    </p:spTree>
    <p:extLst>
      <p:ext uri="{BB962C8B-B14F-4D97-AF65-F5344CB8AC3E}">
        <p14:creationId xmlns:p14="http://schemas.microsoft.com/office/powerpoint/2010/main" val="143586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نوع انقباض، سرعت حرکت، فیکس بودن ورزشکار و حداکثر تلاش</a:t>
            </a:r>
          </a:p>
        </p:txBody>
      </p:sp>
      <p:sp>
        <p:nvSpPr>
          <p:cNvPr id="4" name="Slide Number Placeholder 3"/>
          <p:cNvSpPr>
            <a:spLocks noGrp="1"/>
          </p:cNvSpPr>
          <p:nvPr>
            <p:ph type="sldNum" sz="quarter" idx="10"/>
          </p:nvPr>
        </p:nvSpPr>
        <p:spPr/>
        <p:txBody>
          <a:bodyPr/>
          <a:lstStyle/>
          <a:p>
            <a:fld id="{A9492527-D8F2-44B7-B79A-131C02CC325D}" type="slidenum">
              <a:rPr lang="fa-IR" smtClean="0"/>
              <a:t>12</a:t>
            </a:fld>
            <a:endParaRPr lang="fa-IR"/>
          </a:p>
        </p:txBody>
      </p:sp>
    </p:spTree>
    <p:extLst>
      <p:ext uri="{BB962C8B-B14F-4D97-AF65-F5344CB8AC3E}">
        <p14:creationId xmlns:p14="http://schemas.microsoft.com/office/powerpoint/2010/main" val="274704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a:t>نوع انقباض، سرعت حرکت، فیکس بودن ورزشکار و حداکثر تلاش</a:t>
            </a:r>
          </a:p>
        </p:txBody>
      </p:sp>
      <p:sp>
        <p:nvSpPr>
          <p:cNvPr id="4" name="Slide Number Placeholder 3"/>
          <p:cNvSpPr>
            <a:spLocks noGrp="1"/>
          </p:cNvSpPr>
          <p:nvPr>
            <p:ph type="sldNum" sz="quarter" idx="10"/>
          </p:nvPr>
        </p:nvSpPr>
        <p:spPr/>
        <p:txBody>
          <a:bodyPr/>
          <a:lstStyle/>
          <a:p>
            <a:fld id="{A9492527-D8F2-44B7-B79A-131C02CC325D}" type="slidenum">
              <a:rPr lang="fa-IR" smtClean="0"/>
              <a:t>13</a:t>
            </a:fld>
            <a:endParaRPr lang="fa-IR"/>
          </a:p>
        </p:txBody>
      </p:sp>
    </p:spTree>
    <p:extLst>
      <p:ext uri="{BB962C8B-B14F-4D97-AF65-F5344CB8AC3E}">
        <p14:creationId xmlns:p14="http://schemas.microsoft.com/office/powerpoint/2010/main" val="2523726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A9492527-D8F2-44B7-B79A-131C02CC325D}" type="slidenum">
              <a:rPr lang="fa-IR" smtClean="0"/>
              <a:t>14</a:t>
            </a:fld>
            <a:endParaRPr lang="fa-IR"/>
          </a:p>
        </p:txBody>
      </p:sp>
    </p:spTree>
    <p:extLst>
      <p:ext uri="{BB962C8B-B14F-4D97-AF65-F5344CB8AC3E}">
        <p14:creationId xmlns:p14="http://schemas.microsoft.com/office/powerpoint/2010/main" val="2373880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sz="1800" dirty="0">
                <a:effectLst/>
                <a:latin typeface="Calibri" panose="020F0502020204030204" pitchFamily="34" charset="0"/>
                <a:ea typeface="Calibri" panose="020F0502020204030204" pitchFamily="34" charset="0"/>
                <a:cs typeface="B Nazanin" panose="00000400000000000000" pitchFamily="2" charset="-78"/>
              </a:rPr>
              <a:t>در مورد هر دوی مفاصل زانوی پای راست و چپ</a:t>
            </a:r>
          </a:p>
          <a:p>
            <a:pPr>
              <a:lnSpc>
                <a:spcPct val="107000"/>
              </a:lnSpc>
              <a:spcAft>
                <a:spcPts val="800"/>
              </a:spcAft>
            </a:pPr>
            <a:r>
              <a:rPr lang="en-US" sz="1200" dirty="0">
                <a:effectLst/>
                <a:latin typeface="Calibri" panose="020F0502020204030204" pitchFamily="34" charset="0"/>
                <a:ea typeface="Calibri" panose="020F0502020204030204" pitchFamily="34" charset="0"/>
                <a:cs typeface="2  Nazanin" panose="00000400000000000000" pitchFamily="2" charset="-78"/>
              </a:rPr>
              <a:t>Weight  99.7     102.4</a:t>
            </a:r>
            <a:endParaRPr lang="fa-IR" sz="1200" dirty="0">
              <a:effectLst/>
              <a:latin typeface="Calibri" panose="020F0502020204030204" pitchFamily="34" charset="0"/>
              <a:ea typeface="Calibri" panose="020F0502020204030204" pitchFamily="34" charset="0"/>
              <a:cs typeface="2  Nazanin" panose="00000400000000000000" pitchFamily="2" charset="-78"/>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2  Nazanin" panose="00000400000000000000" pitchFamily="2" charset="-78"/>
              </a:rPr>
              <a:t>SMM 45.5      46.7</a:t>
            </a:r>
            <a:endParaRPr lang="fa-IR" sz="1200" dirty="0">
              <a:effectLst/>
              <a:latin typeface="Calibri" panose="020F0502020204030204" pitchFamily="34" charset="0"/>
              <a:ea typeface="Calibri" panose="020F0502020204030204" pitchFamily="34" charset="0"/>
              <a:cs typeface="2  Nazanin" panose="00000400000000000000" pitchFamily="2" charset="-78"/>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2  Nazanin" panose="00000400000000000000" pitchFamily="2" charset="-78"/>
              </a:rPr>
              <a:t>BMI  30.6</a:t>
            </a:r>
            <a:endParaRPr lang="fa-IR" sz="1200" dirty="0">
              <a:effectLst/>
              <a:latin typeface="Calibri" panose="020F0502020204030204" pitchFamily="34" charset="0"/>
              <a:ea typeface="Calibri" panose="020F0502020204030204" pitchFamily="34" charset="0"/>
              <a:cs typeface="2  Nazanin" panose="00000400000000000000" pitchFamily="2" charset="-78"/>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2  Nazanin" panose="00000400000000000000" pitchFamily="2" charset="-78"/>
              </a:rPr>
              <a:t>Percent Body Fat 20.2       20.4</a:t>
            </a:r>
            <a:endParaRPr lang="fa-IR" sz="1200" dirty="0">
              <a:effectLst/>
              <a:latin typeface="Calibri" panose="020F0502020204030204" pitchFamily="34" charset="0"/>
              <a:ea typeface="Calibri" panose="020F0502020204030204" pitchFamily="34" charset="0"/>
              <a:cs typeface="2  Nazanin" panose="00000400000000000000" pitchFamily="2" charset="-78"/>
            </a:endParaRPr>
          </a:p>
          <a:p>
            <a:pPr algn="l" rtl="0"/>
            <a:endParaRPr lang="fa-IR" dirty="0"/>
          </a:p>
          <a:p>
            <a:pPr algn="l" rtl="0"/>
            <a:r>
              <a:rPr lang="en-US" b="0" i="0" dirty="0">
                <a:solidFill>
                  <a:srgbClr val="000000"/>
                </a:solidFill>
                <a:effectLst/>
                <a:latin typeface="Times New Roman" panose="02020603050405020304" pitchFamily="18" charset="0"/>
              </a:rPr>
              <a:t>The external rotators had a high activity level during baseball pitching, especially during deceleration of the pitching arm in the follow-through phase. </a:t>
            </a:r>
            <a:r>
              <a:rPr lang="en-US" b="0" i="0" dirty="0" err="1">
                <a:solidFill>
                  <a:srgbClr val="000000"/>
                </a:solidFill>
                <a:effectLst/>
                <a:latin typeface="Times New Roman" panose="02020603050405020304" pitchFamily="18" charset="0"/>
              </a:rPr>
              <a:t>Alderink</a:t>
            </a:r>
            <a:r>
              <a:rPr lang="en-US" b="0" i="0" dirty="0">
                <a:solidFill>
                  <a:srgbClr val="000000"/>
                </a:solidFill>
                <a:effectLst/>
                <a:latin typeface="Times New Roman" panose="02020603050405020304" pitchFamily="18" charset="0"/>
              </a:rPr>
              <a:t> and </a:t>
            </a:r>
            <a:r>
              <a:rPr lang="en-US" b="0" i="0" dirty="0" err="1">
                <a:solidFill>
                  <a:srgbClr val="000000"/>
                </a:solidFill>
                <a:effectLst/>
                <a:latin typeface="Times New Roman" panose="02020603050405020304" pitchFamily="18" charset="0"/>
              </a:rPr>
              <a:t>Kuck</a:t>
            </a:r>
            <a:r>
              <a:rPr lang="en-US" b="0" i="0" dirty="0">
                <a:solidFill>
                  <a:srgbClr val="000000"/>
                </a:solidFill>
                <a:effectLst/>
                <a:latin typeface="Times New Roman" panose="02020603050405020304" pitchFamily="18" charset="0"/>
              </a:rPr>
              <a:t> (1986) suggested that perhaps training programs should strive to increase the ER:IR ratio</a:t>
            </a:r>
            <a:r>
              <a:rPr lang="en-US" b="0" i="0" baseline="30000" dirty="0">
                <a:solidFill>
                  <a:srgbClr val="2F4A8B"/>
                </a:solidFill>
                <a:effectLst/>
                <a:latin typeface="Times New Roman" panose="02020603050405020304" pitchFamily="18" charset="0"/>
                <a:hlinkClick r:id="rId3"/>
              </a:rPr>
              <a:t>21</a:t>
            </a:r>
            <a:r>
              <a:rPr lang="en-US" b="0" i="0" baseline="3000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 Increasing the concentric ER:IR ratio to 76% has been suggested</a:t>
            </a:r>
            <a:r>
              <a:rPr lang="en-US" b="0" i="0" baseline="30000" dirty="0">
                <a:solidFill>
                  <a:srgbClr val="2F4A8B"/>
                </a:solidFill>
                <a:effectLst/>
                <a:latin typeface="Times New Roman" panose="02020603050405020304" pitchFamily="18" charset="0"/>
                <a:hlinkClick r:id="rId4"/>
              </a:rPr>
              <a:t>10</a:t>
            </a:r>
            <a:r>
              <a:rPr lang="en-US" b="0" i="0" baseline="3000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 Increasing the external rotation could effectively bias this ratio and add greater stability to the shoulder joint in athletes performing overhead activities and possibly prevent shoulder injuries.</a:t>
            </a:r>
            <a:endParaRPr lang="fa-IR" b="0" i="0" dirty="0">
              <a:solidFill>
                <a:srgbClr val="000000"/>
              </a:solidFill>
              <a:effectLst/>
              <a:latin typeface="Times New Roman" panose="02020603050405020304" pitchFamily="18" charset="0"/>
            </a:endParaRPr>
          </a:p>
          <a:p>
            <a:pPr algn="l" rtl="0"/>
            <a:endParaRPr lang="fa-IR" b="0" i="0" dirty="0">
              <a:solidFill>
                <a:srgbClr val="000000"/>
              </a:solidFill>
              <a:effectLst/>
              <a:latin typeface="Times New Roman" panose="02020603050405020304" pitchFamily="18" charset="0"/>
            </a:endParaRPr>
          </a:p>
          <a:p>
            <a:pPr marL="0" marR="0" algn="just" rtl="1">
              <a:lnSpc>
                <a:spcPct val="107000"/>
              </a:lnSpc>
              <a:spcBef>
                <a:spcPts val="0"/>
              </a:spcBef>
              <a:spcAft>
                <a:spcPts val="800"/>
              </a:spcAft>
            </a:pPr>
            <a:r>
              <a:rPr lang="fa-IR" sz="1800" dirty="0">
                <a:effectLst/>
                <a:latin typeface="Calibri" panose="020F0502020204030204" pitchFamily="34" charset="0"/>
                <a:ea typeface="Calibri" panose="020F0502020204030204" pitchFamily="34" charset="0"/>
                <a:cs typeface="B Nazanin" panose="00000400000000000000" pitchFamily="2" charset="-78"/>
              </a:rPr>
              <a:t>بر اساس نتایج ارزیابی ضعف قدرت عضلات همسترینگ نسبت به عضلات چهار سر در این ورزشکار در مورد هر دوی مفاصل زانوی پای راست و چپ مشهود است که این ضعف با در نظر گرفتن فاکتورهای </a:t>
            </a:r>
            <a:r>
              <a:rPr lang="en-US" sz="1800" dirty="0">
                <a:effectLst/>
                <a:latin typeface="Calibri" panose="020F0502020204030204" pitchFamily="34" charset="0"/>
                <a:ea typeface="Calibri" panose="020F0502020204030204" pitchFamily="34" charset="0"/>
                <a:cs typeface="B Nazanin" panose="00000400000000000000" pitchFamily="2" charset="-78"/>
              </a:rPr>
              <a:t>PEAK TORQUE</a:t>
            </a:r>
            <a:r>
              <a:rPr lang="fa-IR" sz="1800" dirty="0">
                <a:effectLst/>
                <a:latin typeface="Calibri" panose="020F0502020204030204" pitchFamily="34" charset="0"/>
                <a:ea typeface="Calibri" panose="020F0502020204030204" pitchFamily="34" charset="0"/>
                <a:cs typeface="B Nazanin" panose="00000400000000000000" pitchFamily="2" charset="-78"/>
              </a:rPr>
              <a:t> و همینطور </a:t>
            </a:r>
            <a:r>
              <a:rPr lang="en-US" sz="1800" dirty="0">
                <a:effectLst/>
                <a:latin typeface="Calibri" panose="020F0502020204030204" pitchFamily="34" charset="0"/>
                <a:ea typeface="Calibri" panose="020F0502020204030204" pitchFamily="34" charset="0"/>
                <a:cs typeface="B Nazanin" panose="00000400000000000000" pitchFamily="2" charset="-78"/>
              </a:rPr>
              <a:t>ACCELERATION TIME</a:t>
            </a:r>
            <a:r>
              <a:rPr lang="fa-IR" sz="1800" dirty="0">
                <a:effectLst/>
                <a:latin typeface="Calibri" panose="020F0502020204030204" pitchFamily="34" charset="0"/>
                <a:ea typeface="Calibri" panose="020F0502020204030204" pitchFamily="34" charset="0"/>
                <a:cs typeface="B Nazanin" panose="00000400000000000000" pitchFamily="2" charset="-78"/>
              </a:rPr>
              <a:t> و </a:t>
            </a:r>
            <a:r>
              <a:rPr lang="en-US" sz="1800" dirty="0">
                <a:effectLst/>
                <a:latin typeface="Calibri" panose="020F0502020204030204" pitchFamily="34" charset="0"/>
                <a:ea typeface="Calibri" panose="020F0502020204030204" pitchFamily="34" charset="0"/>
                <a:cs typeface="B Nazanin" panose="00000400000000000000" pitchFamily="2" charset="-78"/>
              </a:rPr>
              <a:t>DECELERATION TIME</a:t>
            </a:r>
            <a:r>
              <a:rPr lang="fa-IR" sz="1800" dirty="0">
                <a:effectLst/>
                <a:latin typeface="Calibri" panose="020F0502020204030204" pitchFamily="34" charset="0"/>
                <a:ea typeface="Calibri" panose="020F0502020204030204" pitchFamily="34" charset="0"/>
                <a:cs typeface="B Nazanin" panose="00000400000000000000" pitchFamily="2" charset="-78"/>
              </a:rPr>
              <a:t> کاملا مشهود است، که این ضعف علاوه بر مستعد کردن ورزشکار در بروز آسیب دیدگی باعث ضعف عملکردی خواهد شد، بنابراین تقویت این عضلات از طریق تمرینات قدرتی و فانکشنال توصیه می شود.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fa-IR" sz="1800" dirty="0">
                <a:effectLst/>
                <a:latin typeface="Calibri" panose="020F0502020204030204" pitchFamily="34" charset="0"/>
                <a:ea typeface="Calibri" panose="020F0502020204030204" pitchFamily="34" charset="0"/>
                <a:cs typeface="B Nazanin" panose="00000400000000000000" pitchFamily="2" charset="-78"/>
              </a:rPr>
              <a:t>همیچنین نتایج ارزیابی آیزوکینتیک مفاصل شانه چپ و راست نشان می دهد ورزشکار در تغییر حالت انقباض مفصل برای مثال از ابداکشن به اداکشن یا فلکشن به اکستنشن و بالعکس با سرعت بالا دچار ضعف است که این عامل می تواند ورزشکار را از نظر عملکردی دچار مشکل کند، بنابراین تمرینات عملکردی شامل تغییر مداوم حالت انقباض و فعالیت مفصلی برای این ورزشکار توصیه می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fa-IR" sz="1800" b="1" dirty="0">
                <a:effectLst/>
                <a:latin typeface="Calibri" panose="020F0502020204030204" pitchFamily="34" charset="0"/>
                <a:ea typeface="Calibri" panose="020F0502020204030204" pitchFamily="34" charset="0"/>
                <a:cs typeface="B Nazanin" panose="00000400000000000000" pitchFamily="2" charset="-78"/>
              </a:rPr>
              <a:t>ارزیابی دوم:</a:t>
            </a:r>
            <a:r>
              <a:rPr lang="fa-IR" sz="1800" dirty="0">
                <a:effectLst/>
                <a:latin typeface="Calibri" panose="020F0502020204030204" pitchFamily="34" charset="0"/>
                <a:ea typeface="Calibri" panose="020F0502020204030204" pitchFamily="34" charset="0"/>
                <a:cs typeface="B Nazanin" panose="00000400000000000000" pitchFamily="2" charset="-78"/>
              </a:rPr>
              <a:t> در این مرتبه ارزیابی مفصل زانو </a:t>
            </a:r>
            <a:r>
              <a:rPr lang="en-US" sz="1800" dirty="0">
                <a:effectLst/>
                <a:latin typeface="Calibri" panose="020F0502020204030204" pitchFamily="34" charset="0"/>
                <a:ea typeface="Calibri" panose="020F0502020204030204" pitchFamily="34" charset="0"/>
                <a:cs typeface="B Nazanin" panose="00000400000000000000" pitchFamily="2" charset="-78"/>
              </a:rPr>
              <a:t>AGON/ANTAG RATIO</a:t>
            </a:r>
            <a:r>
              <a:rPr lang="fa-IR" sz="1800" dirty="0">
                <a:effectLst/>
                <a:latin typeface="Calibri" panose="020F0502020204030204" pitchFamily="34" charset="0"/>
                <a:ea typeface="Calibri" panose="020F0502020204030204" pitchFamily="34" charset="0"/>
                <a:cs typeface="B Nazanin" panose="00000400000000000000" pitchFamily="2" charset="-78"/>
              </a:rPr>
              <a:t> مقادیر 60 درصد برای پای راست و چپ ثبت شده است. خستگی برای عضلات فلکسور در سرعت پایین و تکرار بالا حدود </a:t>
            </a:r>
            <a:r>
              <a:rPr lang="en-US" sz="1800" dirty="0">
                <a:effectLst/>
                <a:latin typeface="Calibri" panose="020F0502020204030204" pitchFamily="34" charset="0"/>
                <a:ea typeface="Calibri" panose="020F0502020204030204" pitchFamily="34" charset="0"/>
                <a:cs typeface="B Nazanin" panose="00000400000000000000" pitchFamily="2" charset="-78"/>
              </a:rPr>
              <a:t>35.7</a:t>
            </a:r>
            <a:r>
              <a:rPr lang="fa-IR" sz="1800" dirty="0">
                <a:effectLst/>
                <a:latin typeface="Calibri" panose="020F0502020204030204" pitchFamily="34" charset="0"/>
                <a:ea typeface="Calibri" panose="020F0502020204030204" pitchFamily="34" charset="0"/>
                <a:cs typeface="B Nazanin" panose="00000400000000000000" pitchFamily="2" charset="-78"/>
              </a:rPr>
              <a:t> درصد و برای اکستنسور نزدیک 20 درصد مشاده شده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fa-IR" sz="1800" dirty="0">
                <a:effectLst/>
                <a:latin typeface="Calibri" panose="020F0502020204030204" pitchFamily="34" charset="0"/>
                <a:ea typeface="Calibri" panose="020F0502020204030204" pitchFamily="34" charset="0"/>
                <a:cs typeface="B Nazanin" panose="00000400000000000000" pitchFamily="2" charset="-78"/>
              </a:rPr>
              <a:t>در این مرتبه اندازه گیری قدرت اکسترنال روتیشن شانه نصف اینترنال روتیشن مشاهده شده است، که نسبت به مرحله قبل کاهش شدیدی نشان می دهد و در مرحله قبل نسب قدرت مطلوبی مشاهده شد.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fa-IR" sz="1800" dirty="0">
                <a:effectLst/>
                <a:latin typeface="Calibri" panose="020F0502020204030204" pitchFamily="34" charset="0"/>
                <a:ea typeface="Calibri" panose="020F0502020204030204" pitchFamily="34" charset="0"/>
                <a:cs typeface="B Nazanin" panose="00000400000000000000" pitchFamily="2" charset="-78"/>
              </a:rPr>
              <a:t>برای مفصل ران خستگی برای حرکت اکستنشن نزدیک 60 درصد و برای فلکشن تنها 10 درصد بود! تفاوت حداکثر قدرت در حرکت سرعت بالا برای فلکشن به اکستنشن تا 5 برابر نیز می رسد که نشاندهنده قدرت بسیار کمتر عضلات اکستنسور به فلکشور است.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l" rtl="0"/>
            <a:endParaRPr lang="fa-IR" dirty="0"/>
          </a:p>
        </p:txBody>
      </p:sp>
      <p:sp>
        <p:nvSpPr>
          <p:cNvPr id="4" name="Slide Number Placeholder 3"/>
          <p:cNvSpPr>
            <a:spLocks noGrp="1"/>
          </p:cNvSpPr>
          <p:nvPr>
            <p:ph type="sldNum" sz="quarter" idx="10"/>
          </p:nvPr>
        </p:nvSpPr>
        <p:spPr/>
        <p:txBody>
          <a:bodyPr/>
          <a:lstStyle/>
          <a:p>
            <a:fld id="{A9492527-D8F2-44B7-B79A-131C02CC325D}" type="slidenum">
              <a:rPr lang="fa-IR" smtClean="0"/>
              <a:t>15</a:t>
            </a:fld>
            <a:endParaRPr lang="fa-IR"/>
          </a:p>
        </p:txBody>
      </p:sp>
    </p:spTree>
    <p:extLst>
      <p:ext uri="{BB962C8B-B14F-4D97-AF65-F5344CB8AC3E}">
        <p14:creationId xmlns:p14="http://schemas.microsoft.com/office/powerpoint/2010/main" val="2329946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430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35430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354308" name="Rectangle 4"/>
          <p:cNvSpPr>
            <a:spLocks noGrp="1" noChangeArrowheads="1"/>
          </p:cNvSpPr>
          <p:nvPr>
            <p:ph type="dt" sz="quarter" idx="2"/>
          </p:nvPr>
        </p:nvSpPr>
        <p:spPr/>
        <p:txBody>
          <a:bodyPr/>
          <a:lstStyle>
            <a:lvl1pPr>
              <a:defRPr/>
            </a:lvl1pPr>
          </a:lstStyle>
          <a:p>
            <a:fld id="{B6D129BB-1082-42F0-BC00-0AEFC936F410}" type="datetime1">
              <a:rPr lang="en-US" smtClean="0"/>
              <a:t>3/24/2021</a:t>
            </a:fld>
            <a:endParaRPr lang="en-US"/>
          </a:p>
        </p:txBody>
      </p:sp>
      <p:sp>
        <p:nvSpPr>
          <p:cNvPr id="354309" name="Rectangle 5"/>
          <p:cNvSpPr>
            <a:spLocks noGrp="1" noChangeArrowheads="1"/>
          </p:cNvSpPr>
          <p:nvPr>
            <p:ph type="ftr" sz="quarter" idx="3"/>
          </p:nvPr>
        </p:nvSpPr>
        <p:spPr/>
        <p:txBody>
          <a:bodyPr/>
          <a:lstStyle>
            <a:lvl1pPr>
              <a:defRPr/>
            </a:lvl1pPr>
          </a:lstStyle>
          <a:p>
            <a:endParaRPr lang="en-US"/>
          </a:p>
        </p:txBody>
      </p:sp>
      <p:sp>
        <p:nvSpPr>
          <p:cNvPr id="354310" name="Rectangle 6"/>
          <p:cNvSpPr>
            <a:spLocks noGrp="1" noChangeArrowheads="1"/>
          </p:cNvSpPr>
          <p:nvPr>
            <p:ph type="sldNum" sz="quarter" idx="4"/>
          </p:nvPr>
        </p:nvSpPr>
        <p:spPr/>
        <p:txBody>
          <a:bodyPr/>
          <a:lstStyle>
            <a:lvl1pPr>
              <a:defRPr/>
            </a:lvl1pPr>
          </a:lstStyle>
          <a:p>
            <a:fld id="{35B679AA-4527-4A5D-AC21-3309B4BD8A79}" type="slidenum">
              <a:rPr lang="en-US"/>
              <a:pPr/>
              <a:t>‹#›</a:t>
            </a:fld>
            <a:endParaRPr lang="en-US"/>
          </a:p>
        </p:txBody>
      </p:sp>
    </p:spTree>
  </p:cSld>
  <p:clrMapOvr>
    <a:masterClrMapping/>
  </p:clrMapOvr>
  <p:transition>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fld id="{145768DE-69DE-47D8-BD4E-12B28DDDDB00}" type="datetime1">
              <a:rPr lang="en-US" smtClean="0"/>
              <a:t>3/24/2021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1C46D19-A816-4D92-ADC4-EE57F552EC3E}" type="slidenum">
              <a:rPr lang="en-US"/>
              <a:pPr/>
              <a:t>‹#›</a:t>
            </a:fld>
            <a:endParaRPr lang="en-US"/>
          </a:p>
        </p:txBody>
      </p:sp>
    </p:spTree>
    <p:extLst>
      <p:ext uri="{BB962C8B-B14F-4D97-AF65-F5344CB8AC3E}">
        <p14:creationId xmlns:p14="http://schemas.microsoft.com/office/powerpoint/2010/main" val="770086592"/>
      </p:ext>
    </p:extLst>
  </p:cSld>
  <p:clrMapOvr>
    <a:masterClrMapping/>
  </p:clrMapOvr>
  <p:transition>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fld id="{A0535BDB-13A9-4F98-BEF1-0619668A7F66}" type="datetime1">
              <a:rPr lang="en-US" smtClean="0"/>
              <a:t>3/24/2021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0978319-F2EC-4B05-9FE7-F10B36D4325A}" type="slidenum">
              <a:rPr lang="en-US"/>
              <a:pPr/>
              <a:t>‹#›</a:t>
            </a:fld>
            <a:endParaRPr lang="en-US"/>
          </a:p>
        </p:txBody>
      </p:sp>
    </p:spTree>
    <p:extLst>
      <p:ext uri="{BB962C8B-B14F-4D97-AF65-F5344CB8AC3E}">
        <p14:creationId xmlns:p14="http://schemas.microsoft.com/office/powerpoint/2010/main" val="3210096509"/>
      </p:ext>
    </p:extLst>
  </p:cSld>
  <p:clrMapOvr>
    <a:masterClrMapping/>
  </p:clrMapOvr>
  <p:transition>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fa-I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BEB2BF8-6DE1-4353-97A7-EAB40080CADB}" type="datetime1">
              <a:rPr lang="en-US" smtClean="0"/>
              <a:t>3/24/2021</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681DE5D-EE31-4698-B83A-6B27C07A0098}" type="slidenum">
              <a:rPr lang="en-US"/>
              <a:pPr/>
              <a:t>‹#›</a:t>
            </a:fld>
            <a:endParaRPr lang="en-US"/>
          </a:p>
        </p:txBody>
      </p:sp>
    </p:spTree>
    <p:extLst>
      <p:ext uri="{BB962C8B-B14F-4D97-AF65-F5344CB8AC3E}">
        <p14:creationId xmlns:p14="http://schemas.microsoft.com/office/powerpoint/2010/main" val="1612096881"/>
      </p:ext>
    </p:extLst>
  </p:cSld>
  <p:clrMapOvr>
    <a:masterClrMapping/>
  </p:clrMapOvr>
  <p:transition>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fa-I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86989F7D-614F-40DC-B105-87EF1B90B9BD}" type="datetime1">
              <a:rPr lang="en-US" smtClean="0"/>
              <a:t>3/24/2021</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C356037-62E7-486C-934A-55FEF9C27B7A}" type="slidenum">
              <a:rPr lang="en-US"/>
              <a:pPr/>
              <a:t>‹#›</a:t>
            </a:fld>
            <a:endParaRPr lang="en-US"/>
          </a:p>
        </p:txBody>
      </p:sp>
    </p:spTree>
    <p:extLst>
      <p:ext uri="{BB962C8B-B14F-4D97-AF65-F5344CB8AC3E}">
        <p14:creationId xmlns:p14="http://schemas.microsoft.com/office/powerpoint/2010/main" val="3678834060"/>
      </p:ext>
    </p:extLst>
  </p:cSld>
  <p:clrMapOvr>
    <a:masterClrMapping/>
  </p:clrMapOvr>
  <p:transition>
    <p:check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fa-I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D434EE84-F00F-438E-ABA3-ACA8F335EE01}" type="datetime1">
              <a:rPr lang="en-US" smtClean="0"/>
              <a:t>3/24/2021</a:t>
            </a:fld>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37CB17A-1D27-4D48-BE0C-2C24BC9BB1C2}" type="slidenum">
              <a:rPr lang="en-US"/>
              <a:pPr/>
              <a:t>‹#›</a:t>
            </a:fld>
            <a:endParaRPr lang="en-US"/>
          </a:p>
        </p:txBody>
      </p:sp>
    </p:spTree>
    <p:extLst>
      <p:ext uri="{BB962C8B-B14F-4D97-AF65-F5344CB8AC3E}">
        <p14:creationId xmlns:p14="http://schemas.microsoft.com/office/powerpoint/2010/main" val="3505627554"/>
      </p:ext>
    </p:extLst>
  </p:cSld>
  <p:clrMapOvr>
    <a:masterClrMapping/>
  </p:clrMapOvr>
  <p:transition>
    <p:check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371D2D-8030-4EC2-9A35-D1FE8A12F7B4}" type="datetime1">
              <a:rPr lang="en-US" smtClean="0"/>
              <a:t>3/24/2021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6580AB-5C3C-4B4F-8E2A-8B7A0A8CE695}"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2567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fld id="{AFE01AE8-A9EB-4EE5-95F8-43733988A108}" type="datetime1">
              <a:rPr lang="en-US" smtClean="0"/>
              <a:t>3/24/2021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36C3DB-58DD-4CBB-8C51-7F3C70142DB0}" type="slidenum">
              <a:rPr lang="en-US"/>
              <a:pPr/>
              <a:t>‹#›</a:t>
            </a:fld>
            <a:endParaRPr lang="en-US"/>
          </a:p>
        </p:txBody>
      </p:sp>
    </p:spTree>
    <p:extLst>
      <p:ext uri="{BB962C8B-B14F-4D97-AF65-F5344CB8AC3E}">
        <p14:creationId xmlns:p14="http://schemas.microsoft.com/office/powerpoint/2010/main" val="2394336726"/>
      </p:ext>
    </p:extLst>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EA1A198B-0C2C-4F82-A0C0-18289332CFDC}" type="datetime1">
              <a:rPr lang="en-US" smtClean="0"/>
              <a:t>3/24/2021</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FD2BE3-DCA8-4C1B-8F57-45B391809ACE}" type="slidenum">
              <a:rPr lang="en-US"/>
              <a:pPr/>
              <a:t>‹#›</a:t>
            </a:fld>
            <a:endParaRPr lang="en-US"/>
          </a:p>
        </p:txBody>
      </p:sp>
    </p:spTree>
    <p:extLst>
      <p:ext uri="{BB962C8B-B14F-4D97-AF65-F5344CB8AC3E}">
        <p14:creationId xmlns:p14="http://schemas.microsoft.com/office/powerpoint/2010/main" val="2995326607"/>
      </p:ext>
    </p:extLst>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lvl1pPr>
              <a:defRPr/>
            </a:lvl1pPr>
          </a:lstStyle>
          <a:p>
            <a:fld id="{79ABD47A-D0AA-48C0-8C36-31BF6A113064}" type="datetime1">
              <a:rPr lang="en-US" smtClean="0"/>
              <a:t>3/24/2021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5D8395-4068-4F3D-B10D-59ABEAE94C89}" type="slidenum">
              <a:rPr lang="en-US"/>
              <a:pPr/>
              <a:t>‹#›</a:t>
            </a:fld>
            <a:endParaRPr lang="en-US"/>
          </a:p>
        </p:txBody>
      </p:sp>
    </p:spTree>
    <p:extLst>
      <p:ext uri="{BB962C8B-B14F-4D97-AF65-F5344CB8AC3E}">
        <p14:creationId xmlns:p14="http://schemas.microsoft.com/office/powerpoint/2010/main" val="3049112155"/>
      </p:ext>
    </p:extLst>
  </p:cSld>
  <p:clrMapOvr>
    <a:masterClrMapping/>
  </p:clrMapOvr>
  <p:transition>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lvl1pPr>
              <a:defRPr/>
            </a:lvl1pPr>
          </a:lstStyle>
          <a:p>
            <a:fld id="{EC307666-97AC-4D76-BDFF-CA1D52363547}" type="datetime1">
              <a:rPr lang="en-US" smtClean="0"/>
              <a:t>3/24/2021</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62434C-D076-4DD0-80FD-44771FDAE1B2}" type="slidenum">
              <a:rPr lang="en-US"/>
              <a:pPr/>
              <a:t>‹#›</a:t>
            </a:fld>
            <a:endParaRPr lang="en-US"/>
          </a:p>
        </p:txBody>
      </p:sp>
    </p:spTree>
    <p:extLst>
      <p:ext uri="{BB962C8B-B14F-4D97-AF65-F5344CB8AC3E}">
        <p14:creationId xmlns:p14="http://schemas.microsoft.com/office/powerpoint/2010/main" val="350128641"/>
      </p:ext>
    </p:extLst>
  </p:cSld>
  <p:clrMapOvr>
    <a:masterClrMapping/>
  </p:clrMapOvr>
  <p:transition>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lvl1pPr>
              <a:defRPr/>
            </a:lvl1pPr>
          </a:lstStyle>
          <a:p>
            <a:fld id="{CDE8F7A9-2038-436B-B17C-27EEA6AF9043}" type="datetime1">
              <a:rPr lang="en-US" smtClean="0"/>
              <a:t>3/24/2021</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288FD10-E704-4741-AA29-1E4A350AC699}" type="slidenum">
              <a:rPr lang="en-US"/>
              <a:pPr/>
              <a:t>‹#›</a:t>
            </a:fld>
            <a:endParaRPr lang="en-US"/>
          </a:p>
        </p:txBody>
      </p:sp>
    </p:spTree>
    <p:extLst>
      <p:ext uri="{BB962C8B-B14F-4D97-AF65-F5344CB8AC3E}">
        <p14:creationId xmlns:p14="http://schemas.microsoft.com/office/powerpoint/2010/main" val="959609747"/>
      </p:ext>
    </p:extLst>
  </p:cSld>
  <p:clrMapOvr>
    <a:masterClrMapping/>
  </p:clrMapOvr>
  <p:transition>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46F0586-1F37-49A3-B008-05307AEA24CF}" type="datetime1">
              <a:rPr lang="en-US" smtClean="0"/>
              <a:t>3/24/2021</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0701035-677F-4D94-976A-B1843382243F}" type="slidenum">
              <a:rPr lang="en-US"/>
              <a:pPr/>
              <a:t>‹#›</a:t>
            </a:fld>
            <a:endParaRPr lang="en-US"/>
          </a:p>
        </p:txBody>
      </p:sp>
    </p:spTree>
    <p:extLst>
      <p:ext uri="{BB962C8B-B14F-4D97-AF65-F5344CB8AC3E}">
        <p14:creationId xmlns:p14="http://schemas.microsoft.com/office/powerpoint/2010/main" val="2713688659"/>
      </p:ext>
    </p:extLst>
  </p:cSld>
  <p:clrMapOvr>
    <a:masterClrMapping/>
  </p:clrMapOvr>
  <p:transition>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E42006F-E047-453E-96C6-1890E330B302}" type="datetime1">
              <a:rPr lang="en-US" smtClean="0"/>
              <a:t>3/24/2021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CF18842-F73F-457D-9444-FBCCBD6D7E5E}" type="slidenum">
              <a:rPr lang="en-US"/>
              <a:pPr/>
              <a:t>‹#›</a:t>
            </a:fld>
            <a:endParaRPr lang="en-US"/>
          </a:p>
        </p:txBody>
      </p:sp>
    </p:spTree>
    <p:extLst>
      <p:ext uri="{BB962C8B-B14F-4D97-AF65-F5344CB8AC3E}">
        <p14:creationId xmlns:p14="http://schemas.microsoft.com/office/powerpoint/2010/main" val="453536179"/>
      </p:ext>
    </p:extLst>
  </p:cSld>
  <p:clrMapOvr>
    <a:masterClrMapping/>
  </p:clrMapOvr>
  <p:transition>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AB0E21E-C481-491C-831B-E95E3A2C5A65}" type="datetime1">
              <a:rPr lang="en-US" smtClean="0"/>
              <a:t>3/24/2021</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6188F3-D3D0-4FB6-B0EA-77120F6A98A7}" type="slidenum">
              <a:rPr lang="en-US"/>
              <a:pPr/>
              <a:t>‹#›</a:t>
            </a:fld>
            <a:endParaRPr lang="en-US"/>
          </a:p>
        </p:txBody>
      </p:sp>
    </p:spTree>
    <p:extLst>
      <p:ext uri="{BB962C8B-B14F-4D97-AF65-F5344CB8AC3E}">
        <p14:creationId xmlns:p14="http://schemas.microsoft.com/office/powerpoint/2010/main" val="1817669810"/>
      </p:ext>
    </p:extLst>
  </p:cSld>
  <p:clrMapOvr>
    <a:masterClrMapping/>
  </p:clrMapOvr>
  <p:transition>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itchFamily="34" charset="0"/>
              </a:defRPr>
            </a:lvl1pPr>
          </a:lstStyle>
          <a:p>
            <a:fld id="{DBD9108C-2BE9-44B5-BBA5-B421002F178D}" type="datetime1">
              <a:rPr lang="en-US" smtClean="0"/>
              <a:t>3/24/2021</a:t>
            </a:fld>
            <a:endParaRPr lang="en-US"/>
          </a:p>
        </p:txBody>
      </p:sp>
      <p:sp>
        <p:nvSpPr>
          <p:cNvPr id="3532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itchFamily="34" charset="0"/>
              </a:defRPr>
            </a:lvl1pPr>
          </a:lstStyle>
          <a:p>
            <a:endParaRPr lang="en-US"/>
          </a:p>
        </p:txBody>
      </p:sp>
      <p:sp>
        <p:nvSpPr>
          <p:cNvPr id="3532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itchFamily="34" charset="0"/>
              </a:defRPr>
            </a:lvl1pPr>
          </a:lstStyle>
          <a:p>
            <a:fld id="{692964CB-4289-4312-AF06-BF917A6AF01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ransition>
    <p:checker/>
  </p:transition>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342900" indent="-342900" algn="l" rtl="0" fontAlgn="base">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exrx.net/ExInfo/Specificity#Ran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4726A-FCCB-4574-9522-F81C9BD5A9C6}"/>
              </a:ext>
            </a:extLst>
          </p:cNvPr>
          <p:cNvPicPr>
            <a:picLocks noChangeAspect="1"/>
          </p:cNvPicPr>
          <p:nvPr/>
        </p:nvPicPr>
        <p:blipFill>
          <a:blip r:embed="rId2">
            <a:extLst>
              <a:ext uri="{BEBA8EAE-BF5A-486C-A8C5-ECC9F3942E4B}">
                <a14:imgProps xmlns:a14="http://schemas.microsoft.com/office/drawing/2010/main">
                  <a14:imgLayer r:embed="rId3">
                    <a14:imgEffect>
                      <a14:artisticPaintStrokes/>
                    </a14:imgEffect>
                    <a14:imgEffect>
                      <a14:sharpenSoften amount="-84000"/>
                    </a14:imgEffect>
                    <a14:imgEffect>
                      <a14:brightnessContrast bright="-21000"/>
                    </a14:imgEffect>
                  </a14:imgLayer>
                </a14:imgProps>
              </a:ext>
            </a:extLst>
          </a:blip>
          <a:stretch>
            <a:fillRect/>
          </a:stretch>
        </p:blipFill>
        <p:spPr>
          <a:xfrm>
            <a:off x="0" y="0"/>
            <a:ext cx="9144000" cy="6858000"/>
          </a:xfrm>
          <a:prstGeom prst="rect">
            <a:avLst/>
          </a:prstGeom>
        </p:spPr>
      </p:pic>
      <p:sp>
        <p:nvSpPr>
          <p:cNvPr id="8195" name="Rectangle 3"/>
          <p:cNvSpPr>
            <a:spLocks noGrp="1" noChangeArrowheads="1"/>
          </p:cNvSpPr>
          <p:nvPr>
            <p:ph type="subTitle" idx="1"/>
          </p:nvPr>
        </p:nvSpPr>
        <p:spPr>
          <a:xfrm>
            <a:off x="442084" y="918293"/>
            <a:ext cx="8259832" cy="2977410"/>
          </a:xfrm>
        </p:spPr>
        <p:txBody>
          <a:bodyPr>
            <a:normAutofit/>
          </a:bodyPr>
          <a:lstStyle/>
          <a:p>
            <a:pPr fontAlgn="auto">
              <a:lnSpc>
                <a:spcPct val="150000"/>
              </a:lnSpc>
              <a:spcBef>
                <a:spcPts val="0"/>
              </a:spcBef>
              <a:spcAft>
                <a:spcPts val="0"/>
              </a:spcAft>
              <a:defRPr/>
            </a:pPr>
            <a:r>
              <a:rPr lang="en-US" sz="4000" b="1" dirty="0">
                <a:solidFill>
                  <a:srgbClr val="FFC000"/>
                </a:solidFill>
                <a:cs typeface="B Titr" pitchFamily="2" charset="-78"/>
              </a:rPr>
              <a:t>Epidemiology of Sport Injuries and Injury Prevention Strategies in Para Powerlifting</a:t>
            </a:r>
            <a:endParaRPr lang="fa-IR" b="1" dirty="0">
              <a:cs typeface="B Nazanin" pitchFamily="2" charset="-78"/>
            </a:endParaRPr>
          </a:p>
          <a:p>
            <a:pPr algn="ctr" eaLnBrk="1" hangingPunct="1">
              <a:lnSpc>
                <a:spcPct val="90000"/>
              </a:lnSpc>
            </a:pPr>
            <a:endParaRPr lang="fa-IR" b="1" dirty="0">
              <a:solidFill>
                <a:schemeClr val="tx1"/>
              </a:solidFill>
              <a:cs typeface="B Nazanin" pitchFamily="2" charset="-78"/>
            </a:endParaRPr>
          </a:p>
          <a:p>
            <a:pPr algn="ctr" eaLnBrk="1" hangingPunct="1">
              <a:lnSpc>
                <a:spcPct val="90000"/>
              </a:lnSpc>
            </a:pPr>
            <a:endParaRPr lang="fa-IR" b="1" dirty="0">
              <a:solidFill>
                <a:schemeClr val="tx1"/>
              </a:solidFill>
              <a:cs typeface="B Nazanin" pitchFamily="2" charset="-78"/>
            </a:endParaRPr>
          </a:p>
          <a:p>
            <a:pPr algn="ctr" eaLnBrk="1" hangingPunct="1">
              <a:lnSpc>
                <a:spcPct val="90000"/>
              </a:lnSpc>
            </a:pPr>
            <a:endParaRPr lang="fa-IR" b="1" dirty="0">
              <a:solidFill>
                <a:schemeClr val="tx1"/>
              </a:solidFill>
              <a:cs typeface="B Nazanin" pitchFamily="2" charset="-78"/>
            </a:endParaRPr>
          </a:p>
          <a:p>
            <a:pPr algn="ctr" eaLnBrk="1" hangingPunct="1">
              <a:lnSpc>
                <a:spcPct val="90000"/>
              </a:lnSpc>
            </a:pPr>
            <a:endParaRPr lang="fa-IR" b="1" dirty="0">
              <a:solidFill>
                <a:schemeClr val="tx1"/>
              </a:solidFill>
              <a:cs typeface="B Nazanin" pitchFamily="2" charset="-78"/>
            </a:endParaRPr>
          </a:p>
        </p:txBody>
      </p:sp>
      <p:sp>
        <p:nvSpPr>
          <p:cNvPr id="7" name="Rectangle 6"/>
          <p:cNvSpPr/>
          <p:nvPr/>
        </p:nvSpPr>
        <p:spPr>
          <a:xfrm>
            <a:off x="2247676" y="4451002"/>
            <a:ext cx="4313617" cy="1384995"/>
          </a:xfrm>
          <a:prstGeom prst="rect">
            <a:avLst/>
          </a:prstGeom>
        </p:spPr>
        <p:txBody>
          <a:bodyPr wrap="none">
            <a:spAutoFit/>
          </a:bodyPr>
          <a:lstStyle/>
          <a:p>
            <a:pPr algn="ctr"/>
            <a:r>
              <a:rPr lang="en-US" sz="4000" dirty="0">
                <a:ln w="0"/>
                <a:effectLst>
                  <a:outerShdw blurRad="38100" dist="19050" dir="2700000" algn="tl" rotWithShape="0">
                    <a:schemeClr val="dk1">
                      <a:alpha val="40000"/>
                    </a:schemeClr>
                  </a:outerShdw>
                </a:effectLst>
                <a:cs typeface="B Nazanin" pitchFamily="2" charset="-78"/>
              </a:rPr>
              <a:t>Alireza Nasirzadeh</a:t>
            </a:r>
          </a:p>
          <a:p>
            <a:pPr algn="ctr"/>
            <a:endParaRPr lang="en-US" sz="2400" dirty="0">
              <a:ln w="0"/>
              <a:effectLst>
                <a:outerShdw blurRad="38100" dist="19050" dir="2700000" algn="tl" rotWithShape="0">
                  <a:schemeClr val="dk1">
                    <a:alpha val="40000"/>
                  </a:schemeClr>
                </a:outerShdw>
              </a:effectLst>
              <a:cs typeface="B Nazanin" pitchFamily="2" charset="-78"/>
            </a:endParaRPr>
          </a:p>
          <a:p>
            <a:pPr algn="ctr"/>
            <a:r>
              <a:rPr lang="en-US" sz="1400" dirty="0">
                <a:ln w="0"/>
                <a:effectLst>
                  <a:outerShdw blurRad="38100" dist="19050" dir="2700000" algn="tl" rotWithShape="0">
                    <a:schemeClr val="dk1">
                      <a:alpha val="40000"/>
                    </a:schemeClr>
                  </a:outerShdw>
                </a:effectLst>
                <a:cs typeface="B Nazanin" pitchFamily="2" charset="-78"/>
              </a:rPr>
              <a:t>(</a:t>
            </a:r>
            <a:r>
              <a:rPr lang="en-US" sz="2000" dirty="0">
                <a:ln w="0"/>
                <a:effectLst>
                  <a:outerShdw blurRad="38100" dist="19050" dir="2700000" algn="tl" rotWithShape="0">
                    <a:schemeClr val="dk1">
                      <a:alpha val="40000"/>
                    </a:schemeClr>
                  </a:outerShdw>
                </a:effectLst>
                <a:cs typeface="B Nazanin" pitchFamily="2" charset="-78"/>
              </a:rPr>
              <a:t>Ph.D. of sports biomechanics</a:t>
            </a:r>
            <a:r>
              <a:rPr lang="en-US" sz="1100" dirty="0">
                <a:ln w="0"/>
                <a:effectLst>
                  <a:outerShdw blurRad="38100" dist="19050" dir="2700000" algn="tl" rotWithShape="0">
                    <a:schemeClr val="dk1">
                      <a:alpha val="40000"/>
                    </a:schemeClr>
                  </a:outerShdw>
                </a:effectLst>
                <a:cs typeface="B Nazanin" pitchFamily="2" charset="-78"/>
              </a:rPr>
              <a:t>)</a:t>
            </a:r>
            <a:endParaRPr lang="fa-IR" sz="1400" dirty="0">
              <a:ln w="0"/>
              <a:effectLst>
                <a:outerShdw blurRad="38100" dist="19050" dir="2700000" algn="tl" rotWithShape="0">
                  <a:schemeClr val="dk1">
                    <a:alpha val="40000"/>
                  </a:schemeClr>
                </a:outerShdw>
              </a:effectLst>
              <a:cs typeface="B Nazanin" pitchFamily="2" charset="-78"/>
            </a:endParaRPr>
          </a:p>
        </p:txBody>
      </p:sp>
    </p:spTree>
    <p:extLst>
      <p:ext uri="{BB962C8B-B14F-4D97-AF65-F5344CB8AC3E}">
        <p14:creationId xmlns:p14="http://schemas.microsoft.com/office/powerpoint/2010/main" val="383491832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a:xfrm>
            <a:off x="709128" y="221227"/>
            <a:ext cx="7576456"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r>
              <a:rPr lang="en-US" b="1" dirty="0">
                <a:solidFill>
                  <a:srgbClr val="FFFF00"/>
                </a:solidFill>
                <a:effectLst/>
              </a:rPr>
              <a:t>Range of Motion</a:t>
            </a:r>
          </a:p>
        </p:txBody>
      </p:sp>
      <p:sp>
        <p:nvSpPr>
          <p:cNvPr id="2" name="Slide Number Placeholder 1"/>
          <p:cNvSpPr>
            <a:spLocks noGrp="1"/>
          </p:cNvSpPr>
          <p:nvPr>
            <p:ph type="sldNum" sz="quarter" idx="12"/>
          </p:nvPr>
        </p:nvSpPr>
        <p:spPr/>
        <p:txBody>
          <a:bodyPr/>
          <a:lstStyle/>
          <a:p>
            <a:fld id="{8C36C3DB-58DD-4CBB-8C51-7F3C70142DB0}" type="slidenum">
              <a:rPr lang="en-US" smtClean="0">
                <a:solidFill>
                  <a:schemeClr val="tx2">
                    <a:lumMod val="50000"/>
                  </a:schemeClr>
                </a:solidFill>
              </a:rPr>
              <a:pPr/>
              <a:t>10</a:t>
            </a:fld>
            <a:endParaRPr lang="en-US" dirty="0">
              <a:solidFill>
                <a:schemeClr val="tx2">
                  <a:lumMod val="50000"/>
                </a:schemeClr>
              </a:solidFill>
            </a:endParaRPr>
          </a:p>
        </p:txBody>
      </p:sp>
      <p:sp>
        <p:nvSpPr>
          <p:cNvPr id="7" name="Round Diagonal Corner Rectangle 6"/>
          <p:cNvSpPr/>
          <p:nvPr/>
        </p:nvSpPr>
        <p:spPr>
          <a:xfrm>
            <a:off x="3782666" y="2576945"/>
            <a:ext cx="5099541" cy="2622852"/>
          </a:xfrm>
          <a:prstGeom prst="round2DiagRect">
            <a:avLst/>
          </a:prstGeom>
          <a:gradFill rotWithShape="1">
            <a:gsLst>
              <a:gs pos="0">
                <a:srgbClr val="B90000">
                  <a:shade val="51000"/>
                  <a:satMod val="130000"/>
                </a:srgbClr>
              </a:gs>
              <a:gs pos="80000">
                <a:srgbClr val="B90000">
                  <a:shade val="93000"/>
                  <a:satMod val="130000"/>
                </a:srgbClr>
              </a:gs>
              <a:gs pos="100000">
                <a:srgbClr val="B90000">
                  <a:shade val="94000"/>
                  <a:satMod val="135000"/>
                </a:srgbClr>
              </a:gs>
            </a:gsLst>
            <a:lin ang="16200000" scaled="0"/>
          </a:gradFill>
          <a:ln w="9525" cap="flat" cmpd="sng" algn="ctr">
            <a:solidFill>
              <a:srgbClr val="B90000">
                <a:shade val="95000"/>
                <a:satMod val="105000"/>
              </a:srgbClr>
            </a:solidFill>
            <a:prstDash val="solid"/>
          </a:ln>
          <a:effectLst>
            <a:outerShdw blurRad="40000" dist="23000" dir="5400000" rotWithShape="0">
              <a:srgbClr val="000000">
                <a:alpha val="35000"/>
              </a:srgbClr>
            </a:outerShdw>
          </a:effectLst>
        </p:spPr>
        <p:txBody>
          <a:bodyPr rtlCol="1" anchor="ctr"/>
          <a:lstStyle/>
          <a:p>
            <a:pPr algn="just" fontAlgn="auto">
              <a:lnSpc>
                <a:spcPct val="150000"/>
              </a:lnSpc>
              <a:spcBef>
                <a:spcPct val="50000"/>
              </a:spcBef>
              <a:spcAft>
                <a:spcPts val="0"/>
              </a:spcAft>
              <a:defRPr/>
            </a:pPr>
            <a:r>
              <a:rPr lang="en-US" sz="2400" dirty="0"/>
              <a:t>The American College of Sports Medicine (ACSM) recommends performing bench press through its </a:t>
            </a:r>
            <a:r>
              <a:rPr lang="en-US" sz="2400" dirty="0">
                <a:hlinkClick r:id="rId4"/>
              </a:rPr>
              <a:t>full range of motion</a:t>
            </a:r>
            <a:r>
              <a:rPr lang="en-US" sz="2400" dirty="0"/>
              <a:t>.</a:t>
            </a:r>
            <a:endParaRPr lang="fa-IR" sz="2200" b="1" kern="0" dirty="0">
              <a:solidFill>
                <a:srgbClr val="FFFFFF"/>
              </a:solidFill>
              <a:latin typeface="Verdana"/>
              <a:cs typeface="B Nazanin" pitchFamily="2" charset="-78"/>
            </a:endParaRPr>
          </a:p>
        </p:txBody>
      </p:sp>
      <p:pic>
        <p:nvPicPr>
          <p:cNvPr id="5" name="Picture 4"/>
          <p:cNvPicPr>
            <a:picLocks noChangeAspect="1"/>
          </p:cNvPicPr>
          <p:nvPr/>
        </p:nvPicPr>
        <p:blipFill>
          <a:blip r:embed="rId5"/>
          <a:stretch>
            <a:fillRect/>
          </a:stretch>
        </p:blipFill>
        <p:spPr>
          <a:xfrm>
            <a:off x="376727" y="1403797"/>
            <a:ext cx="3122608" cy="5232976"/>
          </a:xfrm>
          <a:prstGeom prst="rect">
            <a:avLst/>
          </a:prstGeom>
        </p:spPr>
      </p:pic>
    </p:spTree>
    <p:extLst>
      <p:ext uri="{BB962C8B-B14F-4D97-AF65-F5344CB8AC3E}">
        <p14:creationId xmlns:p14="http://schemas.microsoft.com/office/powerpoint/2010/main" val="4253613640"/>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887506" y="221227"/>
            <a:ext cx="736898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Isokinetic Evaluation</a:t>
            </a:r>
            <a:endParaRPr lang="en-US" sz="4000" dirty="0">
              <a:solidFill>
                <a:srgbClr val="FFFF00"/>
              </a:solidFill>
              <a:cs typeface="B Titr" pitchFamily="2" charset="-78"/>
            </a:endParaRPr>
          </a:p>
        </p:txBody>
      </p:sp>
      <p:pic>
        <p:nvPicPr>
          <p:cNvPr id="12" name="Picture 11">
            <a:extLst>
              <a:ext uri="{FF2B5EF4-FFF2-40B4-BE49-F238E27FC236}">
                <a16:creationId xmlns:a16="http://schemas.microsoft.com/office/drawing/2014/main" id="{12639D16-F875-499A-BAC3-0D73CCC1EDA8}"/>
              </a:ext>
            </a:extLst>
          </p:cNvPr>
          <p:cNvPicPr>
            <a:picLocks noChangeAspect="1"/>
          </p:cNvPicPr>
          <p:nvPr/>
        </p:nvPicPr>
        <p:blipFill>
          <a:blip r:embed="rId4"/>
          <a:stretch>
            <a:fillRect/>
          </a:stretch>
        </p:blipFill>
        <p:spPr>
          <a:xfrm>
            <a:off x="5839716" y="3012809"/>
            <a:ext cx="2035957" cy="832380"/>
          </a:xfrm>
          <a:prstGeom prst="rect">
            <a:avLst/>
          </a:prstGeom>
        </p:spPr>
      </p:pic>
      <p:pic>
        <p:nvPicPr>
          <p:cNvPr id="3" name="Picture 2">
            <a:extLst>
              <a:ext uri="{FF2B5EF4-FFF2-40B4-BE49-F238E27FC236}">
                <a16:creationId xmlns:a16="http://schemas.microsoft.com/office/drawing/2014/main" id="{AAEB4351-2739-44C4-8210-944FB9E018A1}"/>
              </a:ext>
            </a:extLst>
          </p:cNvPr>
          <p:cNvPicPr>
            <a:picLocks noChangeAspect="1"/>
          </p:cNvPicPr>
          <p:nvPr/>
        </p:nvPicPr>
        <p:blipFill>
          <a:blip r:embed="rId5"/>
          <a:stretch>
            <a:fillRect/>
          </a:stretch>
        </p:blipFill>
        <p:spPr>
          <a:xfrm>
            <a:off x="231278" y="1884399"/>
            <a:ext cx="4998501" cy="3752606"/>
          </a:xfrm>
          <a:prstGeom prst="rect">
            <a:avLst/>
          </a:prstGeom>
        </p:spPr>
      </p:pic>
      <p:pic>
        <p:nvPicPr>
          <p:cNvPr id="4" name="Picture 3">
            <a:extLst>
              <a:ext uri="{FF2B5EF4-FFF2-40B4-BE49-F238E27FC236}">
                <a16:creationId xmlns:a16="http://schemas.microsoft.com/office/drawing/2014/main" id="{196CB62A-AFC4-473B-856A-186A83869A70}"/>
              </a:ext>
            </a:extLst>
          </p:cNvPr>
          <p:cNvPicPr>
            <a:picLocks noChangeAspect="1"/>
          </p:cNvPicPr>
          <p:nvPr/>
        </p:nvPicPr>
        <p:blipFill>
          <a:blip r:embed="rId6"/>
          <a:stretch>
            <a:fillRect/>
          </a:stretch>
        </p:blipFill>
        <p:spPr>
          <a:xfrm>
            <a:off x="5366905" y="2185784"/>
            <a:ext cx="3639969" cy="3149835"/>
          </a:xfrm>
          <a:prstGeom prst="rect">
            <a:avLst/>
          </a:prstGeom>
        </p:spPr>
      </p:pic>
      <p:pic>
        <p:nvPicPr>
          <p:cNvPr id="8" name="Picture 7">
            <a:extLst>
              <a:ext uri="{FF2B5EF4-FFF2-40B4-BE49-F238E27FC236}">
                <a16:creationId xmlns:a16="http://schemas.microsoft.com/office/drawing/2014/main" id="{F705DA3C-BB4D-4466-A469-B7E55315D56F}"/>
              </a:ext>
            </a:extLst>
          </p:cNvPr>
          <p:cNvPicPr>
            <a:picLocks noChangeAspect="1"/>
          </p:cNvPicPr>
          <p:nvPr/>
        </p:nvPicPr>
        <p:blipFill>
          <a:blip r:embed="rId7"/>
          <a:stretch>
            <a:fillRect/>
          </a:stretch>
        </p:blipFill>
        <p:spPr>
          <a:xfrm>
            <a:off x="1626135" y="5781581"/>
            <a:ext cx="5891730" cy="1036276"/>
          </a:xfrm>
          <a:prstGeom prst="rect">
            <a:avLst/>
          </a:prstGeom>
        </p:spPr>
      </p:pic>
      <p:sp>
        <p:nvSpPr>
          <p:cNvPr id="2" name="Slide Number Placeholder 1">
            <a:extLst>
              <a:ext uri="{FF2B5EF4-FFF2-40B4-BE49-F238E27FC236}">
                <a16:creationId xmlns:a16="http://schemas.microsoft.com/office/drawing/2014/main" id="{651E023B-D637-412A-A650-CBF241CBA32E}"/>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11</a:t>
            </a:fld>
            <a:endParaRPr lang="en-US" dirty="0">
              <a:solidFill>
                <a:schemeClr val="tx2">
                  <a:lumMod val="50000"/>
                </a:schemeClr>
              </a:solidFill>
            </a:endParaRPr>
          </a:p>
        </p:txBody>
      </p:sp>
    </p:spTree>
    <p:extLst>
      <p:ext uri="{BB962C8B-B14F-4D97-AF65-F5344CB8AC3E}">
        <p14:creationId xmlns:p14="http://schemas.microsoft.com/office/powerpoint/2010/main" val="3805182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HNAZ\Desktop\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68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887506" y="221227"/>
            <a:ext cx="736898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Isokinetic Measurement</a:t>
            </a:r>
            <a:endParaRPr lang="en-US" sz="4000" dirty="0">
              <a:solidFill>
                <a:srgbClr val="FFFF00"/>
              </a:solidFill>
              <a:cs typeface="B Titr" pitchFamily="2" charset="-78"/>
            </a:endParaRPr>
          </a:p>
        </p:txBody>
      </p:sp>
      <p:sp>
        <p:nvSpPr>
          <p:cNvPr id="25" name="Rectangle 24">
            <a:extLst>
              <a:ext uri="{FF2B5EF4-FFF2-40B4-BE49-F238E27FC236}">
                <a16:creationId xmlns:a16="http://schemas.microsoft.com/office/drawing/2014/main" id="{28DB7CD4-AFC4-4041-A5B4-8A8B78023FB0}"/>
              </a:ext>
            </a:extLst>
          </p:cNvPr>
          <p:cNvSpPr/>
          <p:nvPr/>
        </p:nvSpPr>
        <p:spPr>
          <a:xfrm>
            <a:off x="336175" y="1610421"/>
            <a:ext cx="8606118" cy="1438855"/>
          </a:xfrm>
          <a:prstGeom prst="rect">
            <a:avLst/>
          </a:prstGeom>
        </p:spPr>
        <p:txBody>
          <a:bodyPr wrap="square">
            <a:spAutoFit/>
          </a:bodyPr>
          <a:lstStyle/>
          <a:p>
            <a:pPr marL="457200" lvl="0" indent="-457200" algn="l">
              <a:lnSpc>
                <a:spcPct val="150000"/>
              </a:lnSpc>
              <a:buFont typeface="Wingdings" panose="05000000000000000000" pitchFamily="2" charset="2"/>
              <a:buChar char="ü"/>
            </a:pPr>
            <a:r>
              <a:rPr lang="en-US" sz="2000" b="1" dirty="0">
                <a:solidFill>
                  <a:srgbClr val="006834"/>
                </a:solidFill>
                <a:cs typeface="B Nazanin" pitchFamily="2" charset="-78"/>
              </a:rPr>
              <a:t>Number of repetitions</a:t>
            </a:r>
          </a:p>
          <a:p>
            <a:pPr marL="457200" lvl="0" indent="-457200" algn="l">
              <a:lnSpc>
                <a:spcPct val="150000"/>
              </a:lnSpc>
              <a:buFont typeface="Wingdings" panose="05000000000000000000" pitchFamily="2" charset="2"/>
              <a:buChar char="ü"/>
            </a:pPr>
            <a:r>
              <a:rPr lang="en-US" sz="2000" b="1" dirty="0">
                <a:solidFill>
                  <a:srgbClr val="006834"/>
                </a:solidFill>
                <a:cs typeface="B Nazanin" pitchFamily="2" charset="-78"/>
              </a:rPr>
              <a:t>Preset angular velocity</a:t>
            </a:r>
          </a:p>
          <a:p>
            <a:pPr marL="457200" lvl="0" indent="-457200" algn="l">
              <a:lnSpc>
                <a:spcPct val="150000"/>
              </a:lnSpc>
              <a:buFont typeface="Wingdings" panose="05000000000000000000" pitchFamily="2" charset="2"/>
              <a:buChar char="ü"/>
            </a:pPr>
            <a:r>
              <a:rPr lang="en-US" sz="2000" b="1" dirty="0">
                <a:solidFill>
                  <a:srgbClr val="006834"/>
                </a:solidFill>
                <a:cs typeface="B Nazanin" pitchFamily="2" charset="-78"/>
              </a:rPr>
              <a:t>Type of muscle contraction</a:t>
            </a:r>
            <a:endParaRPr lang="fa-IR" sz="2000" b="1" dirty="0">
              <a:solidFill>
                <a:srgbClr val="006834"/>
              </a:solidFill>
              <a:cs typeface="B Nazanin" pitchFamily="2" charset="-78"/>
            </a:endParaRPr>
          </a:p>
        </p:txBody>
      </p:sp>
      <p:pic>
        <p:nvPicPr>
          <p:cNvPr id="26" name="Picture 25">
            <a:extLst>
              <a:ext uri="{FF2B5EF4-FFF2-40B4-BE49-F238E27FC236}">
                <a16:creationId xmlns:a16="http://schemas.microsoft.com/office/drawing/2014/main" id="{3CEE26E7-2FEB-4DD7-B942-090931C5EC41}"/>
              </a:ext>
            </a:extLst>
          </p:cNvPr>
          <p:cNvPicPr>
            <a:picLocks noChangeAspect="1"/>
          </p:cNvPicPr>
          <p:nvPr/>
        </p:nvPicPr>
        <p:blipFill>
          <a:blip r:embed="rId6"/>
          <a:stretch>
            <a:fillRect/>
          </a:stretch>
        </p:blipFill>
        <p:spPr>
          <a:xfrm>
            <a:off x="5046881" y="1652770"/>
            <a:ext cx="3671843" cy="2035168"/>
          </a:xfrm>
          <a:prstGeom prst="rect">
            <a:avLst/>
          </a:prstGeom>
        </p:spPr>
      </p:pic>
      <p:sp>
        <p:nvSpPr>
          <p:cNvPr id="29" name="Rectangle 28">
            <a:extLst>
              <a:ext uri="{FF2B5EF4-FFF2-40B4-BE49-F238E27FC236}">
                <a16:creationId xmlns:a16="http://schemas.microsoft.com/office/drawing/2014/main" id="{388F8B6E-C5EB-4617-9728-EDA3088C897B}"/>
              </a:ext>
            </a:extLst>
          </p:cNvPr>
          <p:cNvSpPr/>
          <p:nvPr/>
        </p:nvSpPr>
        <p:spPr>
          <a:xfrm>
            <a:off x="336175" y="3970274"/>
            <a:ext cx="8606118" cy="515526"/>
          </a:xfrm>
          <a:prstGeom prst="rect">
            <a:avLst/>
          </a:prstGeom>
        </p:spPr>
        <p:txBody>
          <a:bodyPr wrap="square">
            <a:spAutoFit/>
          </a:bodyPr>
          <a:lstStyle/>
          <a:p>
            <a:pPr marL="457200" lvl="0" indent="-457200" algn="l">
              <a:lnSpc>
                <a:spcPct val="150000"/>
              </a:lnSpc>
              <a:buFont typeface="Wingdings" panose="05000000000000000000" pitchFamily="2" charset="2"/>
              <a:buChar char="ü"/>
            </a:pPr>
            <a:r>
              <a:rPr lang="en-US" sz="2000" b="1" dirty="0">
                <a:solidFill>
                  <a:srgbClr val="006834"/>
                </a:solidFill>
                <a:cs typeface="B Nazanin" pitchFamily="2" charset="-78"/>
              </a:rPr>
              <a:t>Warm-up and familiarization</a:t>
            </a:r>
            <a:endParaRPr lang="fa-IR" sz="2000" b="1" dirty="0">
              <a:solidFill>
                <a:srgbClr val="006834"/>
              </a:solidFill>
              <a:cs typeface="B Nazanin" pitchFamily="2" charset="-78"/>
            </a:endParaRPr>
          </a:p>
        </p:txBody>
      </p:sp>
      <p:sp>
        <p:nvSpPr>
          <p:cNvPr id="10" name="Rectangle 9">
            <a:extLst>
              <a:ext uri="{FF2B5EF4-FFF2-40B4-BE49-F238E27FC236}">
                <a16:creationId xmlns:a16="http://schemas.microsoft.com/office/drawing/2014/main" id="{8BAAD471-7BCA-4564-9B79-A62094DE93D2}"/>
              </a:ext>
            </a:extLst>
          </p:cNvPr>
          <p:cNvSpPr/>
          <p:nvPr/>
        </p:nvSpPr>
        <p:spPr>
          <a:xfrm>
            <a:off x="336175" y="3313156"/>
            <a:ext cx="8606118" cy="515526"/>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sz="2000" b="1" dirty="0">
                <a:solidFill>
                  <a:srgbClr val="006834"/>
                </a:solidFill>
                <a:cs typeface="B Nazanin" pitchFamily="2" charset="-78"/>
              </a:rPr>
              <a:t>Pick the right movement</a:t>
            </a:r>
            <a:endParaRPr lang="fa-IR" sz="2000" b="1" dirty="0">
              <a:solidFill>
                <a:srgbClr val="006834"/>
              </a:solidFill>
              <a:cs typeface="B Nazanin" pitchFamily="2" charset="-78"/>
            </a:endParaRPr>
          </a:p>
        </p:txBody>
      </p:sp>
      <p:sp>
        <p:nvSpPr>
          <p:cNvPr id="11" name="Rectangle 10">
            <a:extLst>
              <a:ext uri="{FF2B5EF4-FFF2-40B4-BE49-F238E27FC236}">
                <a16:creationId xmlns:a16="http://schemas.microsoft.com/office/drawing/2014/main" id="{CF735E43-F016-4E32-B12A-891951E1E92F}"/>
              </a:ext>
            </a:extLst>
          </p:cNvPr>
          <p:cNvSpPr/>
          <p:nvPr/>
        </p:nvSpPr>
        <p:spPr>
          <a:xfrm>
            <a:off x="336175" y="4627393"/>
            <a:ext cx="8606118" cy="515526"/>
          </a:xfrm>
          <a:prstGeom prst="rect">
            <a:avLst/>
          </a:prstGeom>
        </p:spPr>
        <p:txBody>
          <a:bodyPr wrap="square">
            <a:spAutoFit/>
          </a:bodyPr>
          <a:lstStyle/>
          <a:p>
            <a:pPr marL="457200" lvl="0" indent="-457200" algn="l">
              <a:lnSpc>
                <a:spcPct val="150000"/>
              </a:lnSpc>
              <a:buFont typeface="Wingdings" panose="05000000000000000000" pitchFamily="2" charset="2"/>
              <a:buChar char="ü"/>
            </a:pPr>
            <a:r>
              <a:rPr lang="en-US" sz="2000" b="1" dirty="0">
                <a:solidFill>
                  <a:srgbClr val="006834"/>
                </a:solidFill>
                <a:cs typeface="B Nazanin" pitchFamily="2" charset="-78"/>
              </a:rPr>
              <a:t>Peak performance</a:t>
            </a:r>
            <a:endParaRPr lang="fa-IR" sz="2000" b="1" dirty="0">
              <a:solidFill>
                <a:srgbClr val="006834"/>
              </a:solidFill>
              <a:cs typeface="B Nazanin" pitchFamily="2" charset="-78"/>
            </a:endParaRPr>
          </a:p>
        </p:txBody>
      </p:sp>
      <p:pic>
        <p:nvPicPr>
          <p:cNvPr id="13" name="Picture 12">
            <a:extLst>
              <a:ext uri="{FF2B5EF4-FFF2-40B4-BE49-F238E27FC236}">
                <a16:creationId xmlns:a16="http://schemas.microsoft.com/office/drawing/2014/main" id="{44E768A7-6120-4D0B-9384-E4B614778910}"/>
              </a:ext>
            </a:extLst>
          </p:cNvPr>
          <p:cNvPicPr>
            <a:picLocks noChangeAspect="1"/>
          </p:cNvPicPr>
          <p:nvPr/>
        </p:nvPicPr>
        <p:blipFill>
          <a:blip r:embed="rId7"/>
          <a:stretch>
            <a:fillRect/>
          </a:stretch>
        </p:blipFill>
        <p:spPr>
          <a:xfrm>
            <a:off x="1626135" y="5781581"/>
            <a:ext cx="5891730" cy="1036276"/>
          </a:xfrm>
          <a:prstGeom prst="rect">
            <a:avLst/>
          </a:prstGeom>
        </p:spPr>
      </p:pic>
      <p:sp>
        <p:nvSpPr>
          <p:cNvPr id="2" name="Slide Number Placeholder 1">
            <a:extLst>
              <a:ext uri="{FF2B5EF4-FFF2-40B4-BE49-F238E27FC236}">
                <a16:creationId xmlns:a16="http://schemas.microsoft.com/office/drawing/2014/main" id="{A7820DF0-F7D5-4292-A645-06B864CFDB1A}"/>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12</a:t>
            </a:fld>
            <a:endParaRPr lang="en-US" dirty="0">
              <a:solidFill>
                <a:schemeClr val="tx2">
                  <a:lumMod val="50000"/>
                </a:schemeClr>
              </a:solidFill>
            </a:endParaRPr>
          </a:p>
        </p:txBody>
      </p:sp>
      <p:pic>
        <p:nvPicPr>
          <p:cNvPr id="14" name="VID-20210301-WA0004">
            <a:hlinkClick r:id="" action="ppaction://media"/>
            <a:extLst>
              <a:ext uri="{FF2B5EF4-FFF2-40B4-BE49-F238E27FC236}">
                <a16:creationId xmlns:a16="http://schemas.microsoft.com/office/drawing/2014/main" id="{AAAF6F77-2219-46B7-98D3-30CBCD45F52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75264" y="1501901"/>
            <a:ext cx="2101396" cy="4423993"/>
          </a:xfrm>
          <a:prstGeom prst="rect">
            <a:avLst/>
          </a:prstGeom>
        </p:spPr>
      </p:pic>
    </p:spTree>
    <p:extLst>
      <p:ext uri="{BB962C8B-B14F-4D97-AF65-F5344CB8AC3E}">
        <p14:creationId xmlns:p14="http://schemas.microsoft.com/office/powerpoint/2010/main" val="743854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50" fill="hold"/>
                                        <p:tgtEl>
                                          <p:spTgt spid="25"/>
                                        </p:tgtEl>
                                        <p:attrNameLst>
                                          <p:attrName>ppt_x</p:attrName>
                                        </p:attrNameLst>
                                      </p:cBhvr>
                                      <p:tavLst>
                                        <p:tav tm="0">
                                          <p:val>
                                            <p:strVal val="#ppt_x"/>
                                          </p:val>
                                        </p:tav>
                                        <p:tav tm="100000">
                                          <p:val>
                                            <p:strVal val="#ppt_x"/>
                                          </p:val>
                                        </p:tav>
                                      </p:tavLst>
                                    </p:anim>
                                    <p:anim calcmode="lin" valueType="num">
                                      <p:cBhvr additive="base">
                                        <p:cTn id="13" dur="250" fill="hold"/>
                                        <p:tgtEl>
                                          <p:spTgt spid="2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250" fill="hold"/>
                                        <p:tgtEl>
                                          <p:spTgt spid="26"/>
                                        </p:tgtEl>
                                        <p:attrNameLst>
                                          <p:attrName>ppt_x</p:attrName>
                                        </p:attrNameLst>
                                      </p:cBhvr>
                                      <p:tavLst>
                                        <p:tav tm="0">
                                          <p:val>
                                            <p:strVal val="#ppt_x"/>
                                          </p:val>
                                        </p:tav>
                                        <p:tav tm="100000">
                                          <p:val>
                                            <p:strVal val="#ppt_x"/>
                                          </p:val>
                                        </p:tav>
                                      </p:tavLst>
                                    </p:anim>
                                    <p:anim calcmode="lin" valueType="num">
                                      <p:cBhvr additive="base">
                                        <p:cTn id="17" dur="2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ppt_x"/>
                                          </p:val>
                                        </p:tav>
                                        <p:tav tm="100000">
                                          <p:val>
                                            <p:strVal val="#ppt_x"/>
                                          </p:val>
                                        </p:tav>
                                      </p:tavLst>
                                    </p:anim>
                                    <p:anim calcmode="lin" valueType="num">
                                      <p:cBhvr additive="base">
                                        <p:cTn id="23"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250" fill="hold"/>
                                        <p:tgtEl>
                                          <p:spTgt spid="29"/>
                                        </p:tgtEl>
                                        <p:attrNameLst>
                                          <p:attrName>ppt_x</p:attrName>
                                        </p:attrNameLst>
                                      </p:cBhvr>
                                      <p:tavLst>
                                        <p:tav tm="0">
                                          <p:val>
                                            <p:strVal val="#ppt_x"/>
                                          </p:val>
                                        </p:tav>
                                        <p:tav tm="100000">
                                          <p:val>
                                            <p:strVal val="#ppt_x"/>
                                          </p:val>
                                        </p:tav>
                                      </p:tavLst>
                                    </p:anim>
                                    <p:anim calcmode="lin" valueType="num">
                                      <p:cBhvr additive="base">
                                        <p:cTn id="29"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250" fill="hold"/>
                                        <p:tgtEl>
                                          <p:spTgt spid="11"/>
                                        </p:tgtEl>
                                        <p:attrNameLst>
                                          <p:attrName>ppt_x</p:attrName>
                                        </p:attrNameLst>
                                      </p:cBhvr>
                                      <p:tavLst>
                                        <p:tav tm="0">
                                          <p:val>
                                            <p:strVal val="#ppt_x"/>
                                          </p:val>
                                        </p:tav>
                                        <p:tav tm="100000">
                                          <p:val>
                                            <p:strVal val="#ppt_x"/>
                                          </p:val>
                                        </p:tav>
                                      </p:tavLst>
                                    </p:anim>
                                    <p:anim calcmode="lin" valueType="num">
                                      <p:cBhvr additive="base">
                                        <p:cTn id="35" dur="250" fill="hold"/>
                                        <p:tgtEl>
                                          <p:spTgt spid="11"/>
                                        </p:tgtEl>
                                        <p:attrNameLst>
                                          <p:attrName>ppt_y</p:attrName>
                                        </p:attrNameLst>
                                      </p:cBhvr>
                                      <p:tavLst>
                                        <p:tav tm="0">
                                          <p:val>
                                            <p:strVal val="1+#ppt_h/2"/>
                                          </p:val>
                                        </p:tav>
                                        <p:tav tm="100000">
                                          <p:val>
                                            <p:strVal val="#ppt_y"/>
                                          </p:val>
                                        </p:tav>
                                      </p:tavLst>
                                    </p:anim>
                                  </p:childTnLst>
                                </p:cTn>
                              </p:par>
                            </p:childTnLst>
                          </p:cTn>
                        </p:par>
                        <p:par>
                          <p:cTn id="36" fill="hold">
                            <p:stCondLst>
                              <p:cond delay="250"/>
                            </p:stCondLst>
                            <p:childTnLst>
                              <p:par>
                                <p:cTn id="37" presetID="1"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9" fill="hold" display="0">
                  <p:stCondLst>
                    <p:cond delay="indefinite"/>
                  </p:stCondLst>
                </p:cTn>
                <p:tgtEl>
                  <p:spTgt spid="14"/>
                </p:tgtEl>
              </p:cMediaNode>
            </p:video>
          </p:childTnLst>
        </p:cTn>
      </p:par>
    </p:tnLst>
    <p:bldLst>
      <p:bldP spid="9" grpId="0"/>
      <p:bldP spid="25" grpId="0"/>
      <p:bldP spid="2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8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887506" y="221227"/>
            <a:ext cx="736898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How it works?</a:t>
            </a:r>
          </a:p>
        </p:txBody>
      </p:sp>
      <p:pic>
        <p:nvPicPr>
          <p:cNvPr id="19" name="Picture 18">
            <a:extLst>
              <a:ext uri="{FF2B5EF4-FFF2-40B4-BE49-F238E27FC236}">
                <a16:creationId xmlns:a16="http://schemas.microsoft.com/office/drawing/2014/main" id="{7E5AFC1F-3D17-450B-8A42-C963ABA97CF4}"/>
              </a:ext>
            </a:extLst>
          </p:cNvPr>
          <p:cNvPicPr>
            <a:picLocks noChangeAspect="1"/>
          </p:cNvPicPr>
          <p:nvPr/>
        </p:nvPicPr>
        <p:blipFill>
          <a:blip r:embed="rId4"/>
          <a:stretch>
            <a:fillRect/>
          </a:stretch>
        </p:blipFill>
        <p:spPr>
          <a:xfrm>
            <a:off x="336176" y="1719789"/>
            <a:ext cx="4993061" cy="4050860"/>
          </a:xfrm>
          <a:prstGeom prst="rect">
            <a:avLst/>
          </a:prstGeom>
        </p:spPr>
      </p:pic>
      <p:sp>
        <p:nvSpPr>
          <p:cNvPr id="6" name="Rectangle: Rounded Corners 5">
            <a:extLst>
              <a:ext uri="{FF2B5EF4-FFF2-40B4-BE49-F238E27FC236}">
                <a16:creationId xmlns:a16="http://schemas.microsoft.com/office/drawing/2014/main" id="{B3351A43-5829-4DC2-BCB3-44E4C88873EC}"/>
              </a:ext>
            </a:extLst>
          </p:cNvPr>
          <p:cNvSpPr/>
          <p:nvPr/>
        </p:nvSpPr>
        <p:spPr bwMode="auto">
          <a:xfrm>
            <a:off x="72755" y="3694311"/>
            <a:ext cx="2928937" cy="993745"/>
          </a:xfrm>
          <a:prstGeom prst="roundRect">
            <a:avLst/>
          </a:prstGeom>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accent6">
                    <a:lumMod val="50000"/>
                  </a:schemeClr>
                </a:solidFill>
                <a:effectLst/>
                <a:latin typeface="Tahoma" pitchFamily="34" charset="0"/>
                <a:cs typeface="B Nazanin" panose="00000400000000000000" pitchFamily="2" charset="-78"/>
              </a:rPr>
              <a:t>Angular Velocity</a:t>
            </a:r>
            <a:r>
              <a:rPr kumimoji="0" lang="en-US" sz="2400" b="1" i="0" u="none" strike="noStrike" cap="none" normalizeH="0" dirty="0">
                <a:ln>
                  <a:noFill/>
                </a:ln>
                <a:solidFill>
                  <a:schemeClr val="accent6">
                    <a:lumMod val="50000"/>
                  </a:schemeClr>
                </a:solidFill>
                <a:effectLst/>
                <a:latin typeface="Tahoma" pitchFamily="34" charset="0"/>
                <a:cs typeface="B Nazanin" panose="00000400000000000000" pitchFamily="2" charset="-78"/>
              </a:rPr>
              <a:t> sensor</a:t>
            </a:r>
            <a:endParaRPr kumimoji="0" lang="en-US" sz="2400" b="1" i="0" u="none" strike="noStrike" cap="none" normalizeH="0" baseline="0" dirty="0">
              <a:ln>
                <a:noFill/>
              </a:ln>
              <a:solidFill>
                <a:schemeClr val="accent6">
                  <a:lumMod val="50000"/>
                </a:schemeClr>
              </a:solidFill>
              <a:effectLst/>
              <a:latin typeface="Tahoma" pitchFamily="34" charset="0"/>
              <a:cs typeface="B Nazanin" panose="00000400000000000000" pitchFamily="2" charset="-78"/>
            </a:endParaRPr>
          </a:p>
        </p:txBody>
      </p:sp>
      <p:sp>
        <p:nvSpPr>
          <p:cNvPr id="10" name="Arrow: Right 9">
            <a:extLst>
              <a:ext uri="{FF2B5EF4-FFF2-40B4-BE49-F238E27FC236}">
                <a16:creationId xmlns:a16="http://schemas.microsoft.com/office/drawing/2014/main" id="{DEDFB2E1-8273-470A-BB05-F8F4A12B75C4}"/>
              </a:ext>
            </a:extLst>
          </p:cNvPr>
          <p:cNvSpPr/>
          <p:nvPr/>
        </p:nvSpPr>
        <p:spPr bwMode="auto">
          <a:xfrm rot="20702587">
            <a:off x="1292965" y="3222130"/>
            <a:ext cx="1314342" cy="373879"/>
          </a:xfrm>
          <a:prstGeom prst="rightArrow">
            <a:avLst>
              <a:gd name="adj1" fmla="val 39297"/>
              <a:gd name="adj2" fmla="val 64936"/>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5" name="Rectangle: Rounded Corners 14">
            <a:extLst>
              <a:ext uri="{FF2B5EF4-FFF2-40B4-BE49-F238E27FC236}">
                <a16:creationId xmlns:a16="http://schemas.microsoft.com/office/drawing/2014/main" id="{B0D6279A-0706-4915-B4CF-593042B67596}"/>
              </a:ext>
            </a:extLst>
          </p:cNvPr>
          <p:cNvSpPr/>
          <p:nvPr/>
        </p:nvSpPr>
        <p:spPr bwMode="auto">
          <a:xfrm>
            <a:off x="912037" y="1412655"/>
            <a:ext cx="2553747" cy="613639"/>
          </a:xfrm>
          <a:prstGeom prst="roundRect">
            <a:avLst/>
          </a:prstGeom>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en-US" sz="2400" b="1" dirty="0">
                <a:solidFill>
                  <a:schemeClr val="accent6">
                    <a:lumMod val="50000"/>
                  </a:schemeClr>
                </a:solidFill>
                <a:latin typeface="Tahoma" pitchFamily="34" charset="0"/>
                <a:cs typeface="B Nazanin" panose="00000400000000000000" pitchFamily="2" charset="-78"/>
              </a:rPr>
              <a:t>Control Unit</a:t>
            </a:r>
          </a:p>
        </p:txBody>
      </p:sp>
      <p:sp>
        <p:nvSpPr>
          <p:cNvPr id="17" name="Arrow: Right 16">
            <a:extLst>
              <a:ext uri="{FF2B5EF4-FFF2-40B4-BE49-F238E27FC236}">
                <a16:creationId xmlns:a16="http://schemas.microsoft.com/office/drawing/2014/main" id="{C40188E0-E469-4D8D-B6EE-9B32F4A29211}"/>
              </a:ext>
            </a:extLst>
          </p:cNvPr>
          <p:cNvSpPr/>
          <p:nvPr/>
        </p:nvSpPr>
        <p:spPr bwMode="auto">
          <a:xfrm rot="1507100">
            <a:off x="1675821" y="2212133"/>
            <a:ext cx="1314342" cy="373879"/>
          </a:xfrm>
          <a:prstGeom prst="rightArrow">
            <a:avLst>
              <a:gd name="adj1" fmla="val 39297"/>
              <a:gd name="adj2" fmla="val 64936"/>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8" name="Rectangle: Rounded Corners 17">
            <a:extLst>
              <a:ext uri="{FF2B5EF4-FFF2-40B4-BE49-F238E27FC236}">
                <a16:creationId xmlns:a16="http://schemas.microsoft.com/office/drawing/2014/main" id="{62F52E50-A780-40D6-BFB8-6A54132D56BF}"/>
              </a:ext>
            </a:extLst>
          </p:cNvPr>
          <p:cNvSpPr/>
          <p:nvPr/>
        </p:nvSpPr>
        <p:spPr bwMode="auto">
          <a:xfrm>
            <a:off x="4639236" y="1450714"/>
            <a:ext cx="3616850" cy="613639"/>
          </a:xfrm>
          <a:prstGeom prst="roundRect">
            <a:avLst/>
          </a:prstGeom>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en-US" sz="2400" b="1" dirty="0">
                <a:solidFill>
                  <a:schemeClr val="accent6">
                    <a:lumMod val="50000"/>
                  </a:schemeClr>
                </a:solidFill>
                <a:latin typeface="Tahoma" pitchFamily="34" charset="0"/>
                <a:cs typeface="B Nazanin" panose="00000400000000000000" pitchFamily="2" charset="-78"/>
              </a:rPr>
              <a:t>Resistive Mechanism</a:t>
            </a:r>
          </a:p>
        </p:txBody>
      </p:sp>
      <p:sp>
        <p:nvSpPr>
          <p:cNvPr id="20" name="Arrow: Right 19">
            <a:extLst>
              <a:ext uri="{FF2B5EF4-FFF2-40B4-BE49-F238E27FC236}">
                <a16:creationId xmlns:a16="http://schemas.microsoft.com/office/drawing/2014/main" id="{76C5441A-380D-4CF2-9EA8-1F60B70EAC38}"/>
              </a:ext>
            </a:extLst>
          </p:cNvPr>
          <p:cNvSpPr/>
          <p:nvPr/>
        </p:nvSpPr>
        <p:spPr bwMode="auto">
          <a:xfrm rot="8332842">
            <a:off x="3304387" y="2212130"/>
            <a:ext cx="1314342" cy="373879"/>
          </a:xfrm>
          <a:prstGeom prst="rightArrow">
            <a:avLst>
              <a:gd name="adj1" fmla="val 39297"/>
              <a:gd name="adj2" fmla="val 64936"/>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4" name="Rectangle: Rounded Corners 13">
            <a:extLst>
              <a:ext uri="{FF2B5EF4-FFF2-40B4-BE49-F238E27FC236}">
                <a16:creationId xmlns:a16="http://schemas.microsoft.com/office/drawing/2014/main" id="{B0595360-4FD9-4B9C-AC7F-2D60B8B53A5B}"/>
              </a:ext>
            </a:extLst>
          </p:cNvPr>
          <p:cNvSpPr/>
          <p:nvPr/>
        </p:nvSpPr>
        <p:spPr bwMode="auto">
          <a:xfrm>
            <a:off x="5910220" y="5075560"/>
            <a:ext cx="2580041" cy="625229"/>
          </a:xfrm>
          <a:prstGeom prst="roundRect">
            <a:avLst/>
          </a:prstGeom>
          <a:solidFill>
            <a:schemeClr val="accent4">
              <a:lumMod val="10000"/>
            </a:schemeClr>
          </a:solidFill>
          <a:ln>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rtl="1"/>
            <a:r>
              <a:rPr lang="en-US" sz="1600" b="1" dirty="0">
                <a:solidFill>
                  <a:schemeClr val="bg1"/>
                </a:solidFill>
                <a:latin typeface="Tahoma" pitchFamily="34" charset="0"/>
                <a:cs typeface="B Nazanin" panose="00000400000000000000" pitchFamily="2" charset="-78"/>
              </a:rPr>
              <a:t>Sampling frequency: 100 Hz</a:t>
            </a:r>
            <a:endParaRPr kumimoji="0" lang="en-US" sz="1600" b="1" i="0" u="none" strike="noStrike" cap="none" normalizeH="0" baseline="0" dirty="0">
              <a:ln>
                <a:noFill/>
              </a:ln>
              <a:solidFill>
                <a:schemeClr val="bg1"/>
              </a:solidFill>
              <a:effectLst/>
              <a:latin typeface="Tahoma" pitchFamily="34" charset="0"/>
              <a:cs typeface="B Nazanin" panose="00000400000000000000" pitchFamily="2" charset="-78"/>
            </a:endParaRPr>
          </a:p>
        </p:txBody>
      </p:sp>
      <p:pic>
        <p:nvPicPr>
          <p:cNvPr id="12" name="Picture 11">
            <a:extLst>
              <a:ext uri="{FF2B5EF4-FFF2-40B4-BE49-F238E27FC236}">
                <a16:creationId xmlns:a16="http://schemas.microsoft.com/office/drawing/2014/main" id="{E2FD2CAC-985D-456C-980D-774DC387733A}"/>
              </a:ext>
            </a:extLst>
          </p:cNvPr>
          <p:cNvPicPr>
            <a:picLocks noChangeAspect="1"/>
          </p:cNvPicPr>
          <p:nvPr/>
        </p:nvPicPr>
        <p:blipFill>
          <a:blip r:embed="rId5"/>
          <a:stretch>
            <a:fillRect/>
          </a:stretch>
        </p:blipFill>
        <p:spPr>
          <a:xfrm>
            <a:off x="4727581" y="2109211"/>
            <a:ext cx="4343664" cy="2759349"/>
          </a:xfrm>
          <a:prstGeom prst="rect">
            <a:avLst/>
          </a:prstGeom>
        </p:spPr>
      </p:pic>
      <p:pic>
        <p:nvPicPr>
          <p:cNvPr id="22" name="Picture 21">
            <a:extLst>
              <a:ext uri="{FF2B5EF4-FFF2-40B4-BE49-F238E27FC236}">
                <a16:creationId xmlns:a16="http://schemas.microsoft.com/office/drawing/2014/main" id="{8602FFE7-0100-4A15-970A-6520D190A548}"/>
              </a:ext>
            </a:extLst>
          </p:cNvPr>
          <p:cNvPicPr>
            <a:picLocks noChangeAspect="1"/>
          </p:cNvPicPr>
          <p:nvPr/>
        </p:nvPicPr>
        <p:blipFill>
          <a:blip r:embed="rId6"/>
          <a:stretch>
            <a:fillRect/>
          </a:stretch>
        </p:blipFill>
        <p:spPr>
          <a:xfrm>
            <a:off x="1626135" y="5781581"/>
            <a:ext cx="5891730" cy="1036276"/>
          </a:xfrm>
          <a:prstGeom prst="rect">
            <a:avLst/>
          </a:prstGeom>
        </p:spPr>
      </p:pic>
      <p:sp>
        <p:nvSpPr>
          <p:cNvPr id="2" name="Slide Number Placeholder 1">
            <a:extLst>
              <a:ext uri="{FF2B5EF4-FFF2-40B4-BE49-F238E27FC236}">
                <a16:creationId xmlns:a16="http://schemas.microsoft.com/office/drawing/2014/main" id="{0B30FEDD-4619-4AA3-82FD-CD2EF1236F99}"/>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13</a:t>
            </a:fld>
            <a:endParaRPr lang="en-US" dirty="0">
              <a:solidFill>
                <a:schemeClr val="tx2">
                  <a:lumMod val="50000"/>
                </a:schemeClr>
              </a:solidFill>
            </a:endParaRPr>
          </a:p>
        </p:txBody>
      </p:sp>
    </p:spTree>
    <p:extLst>
      <p:ext uri="{BB962C8B-B14F-4D97-AF65-F5344CB8AC3E}">
        <p14:creationId xmlns:p14="http://schemas.microsoft.com/office/powerpoint/2010/main" val="31855788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10" grpId="0" animBg="1"/>
      <p:bldP spid="15" grpId="0" animBg="1"/>
      <p:bldP spid="17" grpId="0" animBg="1"/>
      <p:bldP spid="18" grpId="0" animBg="1"/>
      <p:bldP spid="2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a:xfrm>
            <a:off x="887506" y="221227"/>
            <a:ext cx="736898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fa-IR" sz="4000" b="1" dirty="0">
                <a:solidFill>
                  <a:srgbClr val="FFFF00"/>
                </a:solidFill>
                <a:cs typeface="B Titr" pitchFamily="2" charset="-78"/>
              </a:rPr>
              <a:t>نتایج آیزوکینتیک</a:t>
            </a:r>
            <a:endParaRPr lang="en-US" sz="4000" dirty="0">
              <a:solidFill>
                <a:srgbClr val="FFFF00"/>
              </a:solidFill>
              <a:cs typeface="B Titr" pitchFamily="2" charset="-78"/>
            </a:endParaRPr>
          </a:p>
        </p:txBody>
      </p:sp>
      <p:pic>
        <p:nvPicPr>
          <p:cNvPr id="16" name="Picture 15">
            <a:extLst>
              <a:ext uri="{FF2B5EF4-FFF2-40B4-BE49-F238E27FC236}">
                <a16:creationId xmlns:a16="http://schemas.microsoft.com/office/drawing/2014/main" id="{33035820-7575-47DF-8334-74DCCD17D9F2}"/>
              </a:ext>
            </a:extLst>
          </p:cNvPr>
          <p:cNvPicPr>
            <a:picLocks noChangeAspect="1"/>
          </p:cNvPicPr>
          <p:nvPr/>
        </p:nvPicPr>
        <p:blipFill>
          <a:blip r:embed="rId3"/>
          <a:stretch>
            <a:fillRect/>
          </a:stretch>
        </p:blipFill>
        <p:spPr>
          <a:xfrm>
            <a:off x="2830811" y="5853904"/>
            <a:ext cx="3616850" cy="986414"/>
          </a:xfrm>
          <a:prstGeom prst="rect">
            <a:avLst/>
          </a:prstGeom>
        </p:spPr>
      </p:pic>
      <p:pic>
        <p:nvPicPr>
          <p:cNvPr id="12" name="Picture 11">
            <a:extLst>
              <a:ext uri="{FF2B5EF4-FFF2-40B4-BE49-F238E27FC236}">
                <a16:creationId xmlns:a16="http://schemas.microsoft.com/office/drawing/2014/main" id="{80B35A12-ABDC-4D51-92C5-778E608D81F1}"/>
              </a:ext>
            </a:extLst>
          </p:cNvPr>
          <p:cNvPicPr>
            <a:picLocks noChangeAspect="1"/>
          </p:cNvPicPr>
          <p:nvPr/>
        </p:nvPicPr>
        <p:blipFill>
          <a:blip r:embed="rId4"/>
          <a:stretch>
            <a:fillRect/>
          </a:stretch>
        </p:blipFill>
        <p:spPr>
          <a:xfrm>
            <a:off x="1479954" y="-35252"/>
            <a:ext cx="6318563" cy="6800598"/>
          </a:xfrm>
          <a:prstGeom prst="rect">
            <a:avLst/>
          </a:prstGeom>
        </p:spPr>
      </p:pic>
      <p:sp>
        <p:nvSpPr>
          <p:cNvPr id="10" name="Arrow: Right 9">
            <a:extLst>
              <a:ext uri="{FF2B5EF4-FFF2-40B4-BE49-F238E27FC236}">
                <a16:creationId xmlns:a16="http://schemas.microsoft.com/office/drawing/2014/main" id="{EFD368DF-72A3-4A00-A7C0-2566381D936E}"/>
              </a:ext>
            </a:extLst>
          </p:cNvPr>
          <p:cNvSpPr/>
          <p:nvPr/>
        </p:nvSpPr>
        <p:spPr bwMode="auto">
          <a:xfrm>
            <a:off x="688312" y="4202237"/>
            <a:ext cx="1314342" cy="373879"/>
          </a:xfrm>
          <a:prstGeom prst="rightArrow">
            <a:avLst>
              <a:gd name="adj1" fmla="val 39297"/>
              <a:gd name="adj2" fmla="val 64936"/>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4" name="Arrow: Right 13">
            <a:extLst>
              <a:ext uri="{FF2B5EF4-FFF2-40B4-BE49-F238E27FC236}">
                <a16:creationId xmlns:a16="http://schemas.microsoft.com/office/drawing/2014/main" id="{3A58F2CD-6305-467F-9B48-5262EC448507}"/>
              </a:ext>
            </a:extLst>
          </p:cNvPr>
          <p:cNvSpPr/>
          <p:nvPr/>
        </p:nvSpPr>
        <p:spPr bwMode="auto">
          <a:xfrm>
            <a:off x="688312" y="4688270"/>
            <a:ext cx="1314342" cy="373879"/>
          </a:xfrm>
          <a:prstGeom prst="rightArrow">
            <a:avLst>
              <a:gd name="adj1" fmla="val 39297"/>
              <a:gd name="adj2" fmla="val 64936"/>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5" name="Arrow: Right 14">
            <a:extLst>
              <a:ext uri="{FF2B5EF4-FFF2-40B4-BE49-F238E27FC236}">
                <a16:creationId xmlns:a16="http://schemas.microsoft.com/office/drawing/2014/main" id="{5741CA18-3A29-44CE-AC7A-866290BC9DDB}"/>
              </a:ext>
            </a:extLst>
          </p:cNvPr>
          <p:cNvSpPr/>
          <p:nvPr/>
        </p:nvSpPr>
        <p:spPr bwMode="auto">
          <a:xfrm>
            <a:off x="688312" y="2699985"/>
            <a:ext cx="1314342" cy="373879"/>
          </a:xfrm>
          <a:prstGeom prst="rightArrow">
            <a:avLst>
              <a:gd name="adj1" fmla="val 39297"/>
              <a:gd name="adj2" fmla="val 64936"/>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3" name="Arrow: Right 12">
            <a:extLst>
              <a:ext uri="{FF2B5EF4-FFF2-40B4-BE49-F238E27FC236}">
                <a16:creationId xmlns:a16="http://schemas.microsoft.com/office/drawing/2014/main" id="{DAAA2FBF-5366-40AF-B8D6-23364D070ED5}"/>
              </a:ext>
            </a:extLst>
          </p:cNvPr>
          <p:cNvSpPr/>
          <p:nvPr/>
        </p:nvSpPr>
        <p:spPr bwMode="auto">
          <a:xfrm>
            <a:off x="688312" y="976113"/>
            <a:ext cx="1314342" cy="373879"/>
          </a:xfrm>
          <a:prstGeom prst="rightArrow">
            <a:avLst>
              <a:gd name="adj1" fmla="val 39297"/>
              <a:gd name="adj2" fmla="val 64936"/>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21" name="Arrow: Right 20">
            <a:extLst>
              <a:ext uri="{FF2B5EF4-FFF2-40B4-BE49-F238E27FC236}">
                <a16:creationId xmlns:a16="http://schemas.microsoft.com/office/drawing/2014/main" id="{A9FDB7EB-2613-4CD7-93C0-593BADCEAB67}"/>
              </a:ext>
            </a:extLst>
          </p:cNvPr>
          <p:cNvSpPr/>
          <p:nvPr/>
        </p:nvSpPr>
        <p:spPr bwMode="auto">
          <a:xfrm>
            <a:off x="688312" y="1830941"/>
            <a:ext cx="1314342" cy="373879"/>
          </a:xfrm>
          <a:prstGeom prst="rightArrow">
            <a:avLst>
              <a:gd name="adj1" fmla="val 39297"/>
              <a:gd name="adj2" fmla="val 64936"/>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22" name="Arrow: Right 21">
            <a:extLst>
              <a:ext uri="{FF2B5EF4-FFF2-40B4-BE49-F238E27FC236}">
                <a16:creationId xmlns:a16="http://schemas.microsoft.com/office/drawing/2014/main" id="{1D203EA3-0BB7-4154-BCDF-D999D5779167}"/>
              </a:ext>
            </a:extLst>
          </p:cNvPr>
          <p:cNvSpPr/>
          <p:nvPr/>
        </p:nvSpPr>
        <p:spPr bwMode="auto">
          <a:xfrm>
            <a:off x="688312" y="6356063"/>
            <a:ext cx="1314342" cy="373879"/>
          </a:xfrm>
          <a:prstGeom prst="rightArrow">
            <a:avLst>
              <a:gd name="adj1" fmla="val 39297"/>
              <a:gd name="adj2" fmla="val 64936"/>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2" name="Slide Number Placeholder 1">
            <a:extLst>
              <a:ext uri="{FF2B5EF4-FFF2-40B4-BE49-F238E27FC236}">
                <a16:creationId xmlns:a16="http://schemas.microsoft.com/office/drawing/2014/main" id="{6CBC6EC0-3107-49E9-95AE-602BC8B8A312}"/>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14</a:t>
            </a:fld>
            <a:endParaRPr lang="en-US" dirty="0">
              <a:solidFill>
                <a:schemeClr val="tx2">
                  <a:lumMod val="50000"/>
                </a:schemeClr>
              </a:solidFill>
            </a:endParaRPr>
          </a:p>
        </p:txBody>
      </p:sp>
    </p:spTree>
    <p:extLst>
      <p:ext uri="{BB962C8B-B14F-4D97-AF65-F5344CB8AC3E}">
        <p14:creationId xmlns:p14="http://schemas.microsoft.com/office/powerpoint/2010/main" val="29691622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25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2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2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3"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5507CD-3C21-4A8C-B6E6-A388B49F1E41}"/>
              </a:ext>
            </a:extLst>
          </p:cNvPr>
          <p:cNvPicPr>
            <a:picLocks noChangeAspect="1"/>
          </p:cNvPicPr>
          <p:nvPr/>
        </p:nvPicPr>
        <p:blipFill>
          <a:blip r:embed="rId4"/>
          <a:stretch>
            <a:fillRect/>
          </a:stretch>
        </p:blipFill>
        <p:spPr>
          <a:xfrm>
            <a:off x="6363026" y="2245157"/>
            <a:ext cx="2574437" cy="2757392"/>
          </a:xfrm>
          <a:prstGeom prst="rect">
            <a:avLst/>
          </a:prstGeom>
        </p:spPr>
      </p:pic>
      <p:sp>
        <p:nvSpPr>
          <p:cNvPr id="9" name="Rectangle 2"/>
          <p:cNvSpPr txBox="1">
            <a:spLocks noChangeArrowheads="1"/>
          </p:cNvSpPr>
          <p:nvPr/>
        </p:nvSpPr>
        <p:spPr>
          <a:xfrm>
            <a:off x="196949" y="221227"/>
            <a:ext cx="878189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r>
              <a:rPr lang="en-US" sz="3600" b="1" dirty="0">
                <a:solidFill>
                  <a:srgbClr val="FFC000"/>
                </a:solidFill>
                <a:cs typeface="B Titr" pitchFamily="2" charset="-78"/>
              </a:rPr>
              <a:t>Mansour </a:t>
            </a:r>
            <a:r>
              <a:rPr lang="en-US" sz="3600" b="1" dirty="0" err="1">
                <a:solidFill>
                  <a:srgbClr val="FFC000"/>
                </a:solidFill>
                <a:cs typeface="B Titr" pitchFamily="2" charset="-78"/>
              </a:rPr>
              <a:t>Pourmirzaei</a:t>
            </a:r>
            <a:r>
              <a:rPr lang="en-US" sz="3600" b="1" dirty="0">
                <a:solidFill>
                  <a:srgbClr val="FFC000"/>
                </a:solidFill>
                <a:cs typeface="B Titr" pitchFamily="2" charset="-78"/>
              </a:rPr>
              <a:t> (Powerlifting)</a:t>
            </a:r>
          </a:p>
        </p:txBody>
      </p:sp>
      <p:sp>
        <p:nvSpPr>
          <p:cNvPr id="10" name="Rectangle 9">
            <a:extLst>
              <a:ext uri="{FF2B5EF4-FFF2-40B4-BE49-F238E27FC236}">
                <a16:creationId xmlns:a16="http://schemas.microsoft.com/office/drawing/2014/main" id="{A4A2FBF8-4815-4D2C-8D87-68CE66123081}"/>
              </a:ext>
            </a:extLst>
          </p:cNvPr>
          <p:cNvSpPr/>
          <p:nvPr/>
        </p:nvSpPr>
        <p:spPr>
          <a:xfrm>
            <a:off x="82957" y="1606008"/>
            <a:ext cx="8606118" cy="2900794"/>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sz="2000" b="1" dirty="0">
                <a:solidFill>
                  <a:srgbClr val="006834"/>
                </a:solidFill>
                <a:cs typeface="B Nazanin" pitchFamily="2" charset="-78"/>
              </a:rPr>
              <a:t>Internal to External Rotation Strength Ratio</a:t>
            </a:r>
            <a:endParaRPr lang="fa-IR" sz="2800" b="1" dirty="0">
              <a:solidFill>
                <a:srgbClr val="006834"/>
              </a:solidFill>
              <a:cs typeface="B Nazanin" pitchFamily="2" charset="-78"/>
            </a:endParaRPr>
          </a:p>
          <a:p>
            <a:pPr marL="457200" indent="-457200">
              <a:lnSpc>
                <a:spcPct val="150000"/>
              </a:lnSpc>
              <a:buFont typeface="Wingdings" panose="05000000000000000000" pitchFamily="2" charset="2"/>
              <a:buChar char="ü"/>
            </a:pPr>
            <a:endParaRPr lang="en-US" sz="2000" b="1" dirty="0">
              <a:solidFill>
                <a:srgbClr val="006834"/>
              </a:solidFill>
              <a:cs typeface="B Nazanin" pitchFamily="2" charset="-78"/>
            </a:endParaRP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p:txBody>
      </p:sp>
      <p:pic>
        <p:nvPicPr>
          <p:cNvPr id="23" name="Picture 22">
            <a:extLst>
              <a:ext uri="{FF2B5EF4-FFF2-40B4-BE49-F238E27FC236}">
                <a16:creationId xmlns:a16="http://schemas.microsoft.com/office/drawing/2014/main" id="{F01E3BA7-B55E-4156-91F0-EC315CD74B22}"/>
              </a:ext>
            </a:extLst>
          </p:cNvPr>
          <p:cNvPicPr>
            <a:picLocks noChangeAspect="1"/>
          </p:cNvPicPr>
          <p:nvPr/>
        </p:nvPicPr>
        <p:blipFill>
          <a:blip r:embed="rId5"/>
          <a:stretch>
            <a:fillRect/>
          </a:stretch>
        </p:blipFill>
        <p:spPr>
          <a:xfrm>
            <a:off x="80755" y="3285250"/>
            <a:ext cx="7285960" cy="1042593"/>
          </a:xfrm>
          <a:prstGeom prst="rect">
            <a:avLst/>
          </a:prstGeom>
        </p:spPr>
      </p:pic>
      <p:sp>
        <p:nvSpPr>
          <p:cNvPr id="26" name="Arrow: Curved Down 25">
            <a:extLst>
              <a:ext uri="{FF2B5EF4-FFF2-40B4-BE49-F238E27FC236}">
                <a16:creationId xmlns:a16="http://schemas.microsoft.com/office/drawing/2014/main" id="{A2FAB31C-4145-48FF-8608-AA7CEC655E45}"/>
              </a:ext>
            </a:extLst>
          </p:cNvPr>
          <p:cNvSpPr/>
          <p:nvPr/>
        </p:nvSpPr>
        <p:spPr bwMode="auto">
          <a:xfrm>
            <a:off x="2208629" y="3067346"/>
            <a:ext cx="1125416" cy="544993"/>
          </a:xfrm>
          <a:prstGeom prst="curvedDownArrow">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28" name="Rectangle 27">
            <a:extLst>
              <a:ext uri="{FF2B5EF4-FFF2-40B4-BE49-F238E27FC236}">
                <a16:creationId xmlns:a16="http://schemas.microsoft.com/office/drawing/2014/main" id="{634BEC11-199F-433E-9460-85DA3B42E4A5}"/>
              </a:ext>
            </a:extLst>
          </p:cNvPr>
          <p:cNvSpPr/>
          <p:nvPr/>
        </p:nvSpPr>
        <p:spPr bwMode="auto">
          <a:xfrm>
            <a:off x="2461848" y="2646173"/>
            <a:ext cx="534572" cy="379073"/>
          </a:xfrm>
          <a:prstGeom prst="rect">
            <a:avLst/>
          </a:prstGeom>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00B050"/>
                </a:solidFill>
                <a:effectLst/>
                <a:latin typeface="Tahoma" pitchFamily="34" charset="0"/>
                <a:cs typeface="Arial" pitchFamily="34" charset="0"/>
              </a:rPr>
              <a:t>31</a:t>
            </a:r>
            <a:endParaRPr kumimoji="0" lang="en-US" sz="1800" b="1" i="0" u="none" strike="noStrike" cap="none" normalizeH="0" baseline="0" dirty="0">
              <a:ln>
                <a:noFill/>
              </a:ln>
              <a:solidFill>
                <a:srgbClr val="00B050"/>
              </a:solidFill>
              <a:effectLst/>
              <a:latin typeface="Tahoma" pitchFamily="34" charset="0"/>
              <a:cs typeface="Arial" pitchFamily="34" charset="0"/>
            </a:endParaRPr>
          </a:p>
        </p:txBody>
      </p:sp>
      <p:sp>
        <p:nvSpPr>
          <p:cNvPr id="29" name="Arrow: Curved Down 28">
            <a:extLst>
              <a:ext uri="{FF2B5EF4-FFF2-40B4-BE49-F238E27FC236}">
                <a16:creationId xmlns:a16="http://schemas.microsoft.com/office/drawing/2014/main" id="{BAC796ED-B640-46EA-BFA8-BD7A2430EF1E}"/>
              </a:ext>
            </a:extLst>
          </p:cNvPr>
          <p:cNvSpPr/>
          <p:nvPr/>
        </p:nvSpPr>
        <p:spPr bwMode="auto">
          <a:xfrm>
            <a:off x="3407360" y="3066834"/>
            <a:ext cx="1125416" cy="544993"/>
          </a:xfrm>
          <a:prstGeom prst="curvedDownArrow">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30" name="Rectangle 29">
            <a:extLst>
              <a:ext uri="{FF2B5EF4-FFF2-40B4-BE49-F238E27FC236}">
                <a16:creationId xmlns:a16="http://schemas.microsoft.com/office/drawing/2014/main" id="{9A8F2003-402A-4507-8D85-9F1D9A82FB9D}"/>
              </a:ext>
            </a:extLst>
          </p:cNvPr>
          <p:cNvSpPr/>
          <p:nvPr/>
        </p:nvSpPr>
        <p:spPr bwMode="auto">
          <a:xfrm>
            <a:off x="3713750" y="2641995"/>
            <a:ext cx="534572" cy="379073"/>
          </a:xfrm>
          <a:prstGeom prst="rect">
            <a:avLst/>
          </a:prstGeom>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FF0000"/>
                </a:solidFill>
                <a:effectLst/>
                <a:latin typeface="Tahoma" pitchFamily="34" charset="0"/>
                <a:cs typeface="Arial" pitchFamily="34" charset="0"/>
              </a:rPr>
              <a:t>27</a:t>
            </a:r>
            <a:endParaRPr kumimoji="0" lang="en-US" sz="1800" b="1" i="0" u="none" strike="noStrike" cap="none" normalizeH="0" baseline="0" dirty="0">
              <a:ln>
                <a:noFill/>
              </a:ln>
              <a:solidFill>
                <a:srgbClr val="FF0000"/>
              </a:solidFill>
              <a:effectLst/>
              <a:latin typeface="Tahoma" pitchFamily="34" charset="0"/>
              <a:cs typeface="Arial" pitchFamily="34" charset="0"/>
            </a:endParaRPr>
          </a:p>
        </p:txBody>
      </p:sp>
      <p:sp>
        <p:nvSpPr>
          <p:cNvPr id="31" name="Arrow: Curved Down 30">
            <a:extLst>
              <a:ext uri="{FF2B5EF4-FFF2-40B4-BE49-F238E27FC236}">
                <a16:creationId xmlns:a16="http://schemas.microsoft.com/office/drawing/2014/main" id="{65885B38-C49B-45C4-9E99-6FE9C61F1AFB}"/>
              </a:ext>
            </a:extLst>
          </p:cNvPr>
          <p:cNvSpPr/>
          <p:nvPr/>
        </p:nvSpPr>
        <p:spPr bwMode="auto">
          <a:xfrm>
            <a:off x="4867176" y="3051347"/>
            <a:ext cx="1125416" cy="544993"/>
          </a:xfrm>
          <a:prstGeom prst="curvedDownArrow">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32" name="Rectangle 31">
            <a:extLst>
              <a:ext uri="{FF2B5EF4-FFF2-40B4-BE49-F238E27FC236}">
                <a16:creationId xmlns:a16="http://schemas.microsoft.com/office/drawing/2014/main" id="{8CB1AB14-07B7-4CBC-83B4-28A0E5F2C98D}"/>
              </a:ext>
            </a:extLst>
          </p:cNvPr>
          <p:cNvSpPr/>
          <p:nvPr/>
        </p:nvSpPr>
        <p:spPr bwMode="auto">
          <a:xfrm>
            <a:off x="5166837" y="2641994"/>
            <a:ext cx="534572" cy="379073"/>
          </a:xfrm>
          <a:prstGeom prst="rect">
            <a:avLst/>
          </a:prstGeom>
          <a:ln>
            <a:solidFill>
              <a:srgbClr val="00A25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00B050"/>
                </a:solidFill>
                <a:effectLst/>
                <a:latin typeface="Tahoma" pitchFamily="34" charset="0"/>
                <a:cs typeface="Arial" pitchFamily="34" charset="0"/>
              </a:rPr>
              <a:t>6</a:t>
            </a:r>
            <a:endParaRPr kumimoji="0" lang="en-US" sz="1800" b="1" i="0" u="none" strike="noStrike" cap="none" normalizeH="0" baseline="0" dirty="0">
              <a:ln>
                <a:noFill/>
              </a:ln>
              <a:solidFill>
                <a:srgbClr val="00B050"/>
              </a:solidFill>
              <a:effectLst/>
              <a:latin typeface="Tahoma" pitchFamily="34" charset="0"/>
              <a:cs typeface="Arial" pitchFamily="34" charset="0"/>
            </a:endParaRPr>
          </a:p>
        </p:txBody>
      </p:sp>
      <p:sp>
        <p:nvSpPr>
          <p:cNvPr id="33" name="Arrow: Curved Down 32">
            <a:extLst>
              <a:ext uri="{FF2B5EF4-FFF2-40B4-BE49-F238E27FC236}">
                <a16:creationId xmlns:a16="http://schemas.microsoft.com/office/drawing/2014/main" id="{D8E3CB7B-51FF-48F0-B60E-3F77B01C32F2}"/>
              </a:ext>
            </a:extLst>
          </p:cNvPr>
          <p:cNvSpPr/>
          <p:nvPr/>
        </p:nvSpPr>
        <p:spPr bwMode="auto">
          <a:xfrm>
            <a:off x="6140485" y="3051347"/>
            <a:ext cx="1125416" cy="544993"/>
          </a:xfrm>
          <a:prstGeom prst="curvedDownArrow">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34" name="Rectangle 33">
            <a:extLst>
              <a:ext uri="{FF2B5EF4-FFF2-40B4-BE49-F238E27FC236}">
                <a16:creationId xmlns:a16="http://schemas.microsoft.com/office/drawing/2014/main" id="{9927319E-0A62-4116-9337-D43884FFC8AF}"/>
              </a:ext>
            </a:extLst>
          </p:cNvPr>
          <p:cNvSpPr/>
          <p:nvPr/>
        </p:nvSpPr>
        <p:spPr bwMode="auto">
          <a:xfrm>
            <a:off x="6418739" y="2640576"/>
            <a:ext cx="534572" cy="379073"/>
          </a:xfrm>
          <a:prstGeom prst="rect">
            <a:avLst/>
          </a:prstGeom>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FF0000"/>
                </a:solidFill>
                <a:effectLst/>
                <a:latin typeface="Tahoma" pitchFamily="34" charset="0"/>
                <a:cs typeface="Arial" pitchFamily="34" charset="0"/>
              </a:rPr>
              <a:t>5</a:t>
            </a:r>
            <a:endParaRPr kumimoji="0" lang="en-US" sz="1800" b="1" i="0" u="none" strike="noStrike" cap="none" normalizeH="0" baseline="0" dirty="0">
              <a:ln>
                <a:noFill/>
              </a:ln>
              <a:solidFill>
                <a:srgbClr val="FF0000"/>
              </a:solidFill>
              <a:effectLst/>
              <a:latin typeface="Tahoma" pitchFamily="34" charset="0"/>
              <a:cs typeface="Arial" pitchFamily="34" charset="0"/>
            </a:endParaRPr>
          </a:p>
        </p:txBody>
      </p:sp>
      <p:sp>
        <p:nvSpPr>
          <p:cNvPr id="35" name="Arrow: Curved Down 34">
            <a:extLst>
              <a:ext uri="{FF2B5EF4-FFF2-40B4-BE49-F238E27FC236}">
                <a16:creationId xmlns:a16="http://schemas.microsoft.com/office/drawing/2014/main" id="{64768F33-3E1C-448A-9E06-80A415039E33}"/>
              </a:ext>
            </a:extLst>
          </p:cNvPr>
          <p:cNvSpPr/>
          <p:nvPr/>
        </p:nvSpPr>
        <p:spPr bwMode="auto">
          <a:xfrm flipV="1">
            <a:off x="2180493" y="4344106"/>
            <a:ext cx="1143358" cy="595492"/>
          </a:xfrm>
          <a:prstGeom prst="curvedDownArrow">
            <a:avLst/>
          </a:prstGeom>
          <a:solidFill>
            <a:srgbClr val="00B05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36" name="Rectangle 35">
            <a:extLst>
              <a:ext uri="{FF2B5EF4-FFF2-40B4-BE49-F238E27FC236}">
                <a16:creationId xmlns:a16="http://schemas.microsoft.com/office/drawing/2014/main" id="{A90DD672-A36D-41D1-B934-C35C477731F0}"/>
              </a:ext>
            </a:extLst>
          </p:cNvPr>
          <p:cNvSpPr/>
          <p:nvPr/>
        </p:nvSpPr>
        <p:spPr bwMode="auto">
          <a:xfrm>
            <a:off x="2504051" y="4991302"/>
            <a:ext cx="534572" cy="379073"/>
          </a:xfrm>
          <a:prstGeom prst="rect">
            <a:avLst/>
          </a:prstGeom>
          <a:ln>
            <a:solidFill>
              <a:srgbClr val="00B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00B050"/>
                </a:solidFill>
                <a:effectLst/>
                <a:latin typeface="Tahoma" pitchFamily="34" charset="0"/>
                <a:cs typeface="Arial" pitchFamily="34" charset="0"/>
              </a:rPr>
              <a:t>26</a:t>
            </a:r>
            <a:endParaRPr kumimoji="0" lang="en-US" sz="1800" b="1" i="0" u="none" strike="noStrike" cap="none" normalizeH="0" baseline="0" dirty="0">
              <a:ln>
                <a:noFill/>
              </a:ln>
              <a:solidFill>
                <a:srgbClr val="00B050"/>
              </a:solidFill>
              <a:effectLst/>
              <a:latin typeface="Tahoma" pitchFamily="34" charset="0"/>
              <a:cs typeface="Arial" pitchFamily="34" charset="0"/>
            </a:endParaRPr>
          </a:p>
        </p:txBody>
      </p:sp>
      <p:sp>
        <p:nvSpPr>
          <p:cNvPr id="37" name="Arrow: Curved Down 36">
            <a:extLst>
              <a:ext uri="{FF2B5EF4-FFF2-40B4-BE49-F238E27FC236}">
                <a16:creationId xmlns:a16="http://schemas.microsoft.com/office/drawing/2014/main" id="{87C6A294-EC86-4229-BCD6-D15ABEFD7FE0}"/>
              </a:ext>
            </a:extLst>
          </p:cNvPr>
          <p:cNvSpPr/>
          <p:nvPr/>
        </p:nvSpPr>
        <p:spPr bwMode="auto">
          <a:xfrm flipV="1">
            <a:off x="3406346" y="4346642"/>
            <a:ext cx="1143358" cy="595492"/>
          </a:xfrm>
          <a:prstGeom prst="curvedDownArrow">
            <a:avLst/>
          </a:prstGeom>
          <a:solidFill>
            <a:srgbClr val="FF0000"/>
          </a:solid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38" name="Rectangle 37">
            <a:extLst>
              <a:ext uri="{FF2B5EF4-FFF2-40B4-BE49-F238E27FC236}">
                <a16:creationId xmlns:a16="http://schemas.microsoft.com/office/drawing/2014/main" id="{8C39DDD6-E78F-4891-9D00-53DD3DBA763F}"/>
              </a:ext>
            </a:extLst>
          </p:cNvPr>
          <p:cNvSpPr/>
          <p:nvPr/>
        </p:nvSpPr>
        <p:spPr bwMode="auto">
          <a:xfrm>
            <a:off x="3702782" y="4979084"/>
            <a:ext cx="534572" cy="379073"/>
          </a:xfrm>
          <a:prstGeom prst="rect">
            <a:avLst/>
          </a:prstGeom>
          <a:ln>
            <a:solidFill>
              <a:srgbClr val="FF000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a-IR" sz="1800" b="1" i="0" u="none" strike="noStrike" cap="none" normalizeH="0" baseline="0" dirty="0">
                <a:ln>
                  <a:noFill/>
                </a:ln>
                <a:solidFill>
                  <a:srgbClr val="FF0000"/>
                </a:solidFill>
                <a:effectLst/>
                <a:latin typeface="Tahoma" pitchFamily="34" charset="0"/>
                <a:cs typeface="Arial" pitchFamily="34" charset="0"/>
              </a:rPr>
              <a:t>24</a:t>
            </a:r>
            <a:endParaRPr kumimoji="0" lang="en-US" sz="1800" b="1" i="0" u="none" strike="noStrike" cap="none" normalizeH="0" baseline="0" dirty="0">
              <a:ln>
                <a:noFill/>
              </a:ln>
              <a:solidFill>
                <a:srgbClr val="FF0000"/>
              </a:solidFill>
              <a:effectLst/>
              <a:latin typeface="Tahoma" pitchFamily="34" charset="0"/>
              <a:cs typeface="Arial" pitchFamily="34" charset="0"/>
            </a:endParaRPr>
          </a:p>
        </p:txBody>
      </p:sp>
      <p:pic>
        <p:nvPicPr>
          <p:cNvPr id="24" name="Picture 23">
            <a:extLst>
              <a:ext uri="{FF2B5EF4-FFF2-40B4-BE49-F238E27FC236}">
                <a16:creationId xmlns:a16="http://schemas.microsoft.com/office/drawing/2014/main" id="{18C33231-221E-4FEA-9AAD-F87972926E06}"/>
              </a:ext>
            </a:extLst>
          </p:cNvPr>
          <p:cNvPicPr>
            <a:picLocks noChangeAspect="1"/>
          </p:cNvPicPr>
          <p:nvPr/>
        </p:nvPicPr>
        <p:blipFill>
          <a:blip r:embed="rId6"/>
          <a:stretch>
            <a:fillRect/>
          </a:stretch>
        </p:blipFill>
        <p:spPr>
          <a:xfrm>
            <a:off x="1626135" y="5781581"/>
            <a:ext cx="5891730" cy="1036276"/>
          </a:xfrm>
          <a:prstGeom prst="rect">
            <a:avLst/>
          </a:prstGeom>
        </p:spPr>
      </p:pic>
      <p:sp>
        <p:nvSpPr>
          <p:cNvPr id="7" name="Slide Number Placeholder 6">
            <a:extLst>
              <a:ext uri="{FF2B5EF4-FFF2-40B4-BE49-F238E27FC236}">
                <a16:creationId xmlns:a16="http://schemas.microsoft.com/office/drawing/2014/main" id="{B23ACB43-E88D-4EE2-8F63-C95AB1BB4774}"/>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15</a:t>
            </a:fld>
            <a:endParaRPr lang="en-US" dirty="0">
              <a:solidFill>
                <a:schemeClr val="tx2">
                  <a:lumMod val="50000"/>
                </a:schemeClr>
              </a:solidFill>
            </a:endParaRPr>
          </a:p>
        </p:txBody>
      </p:sp>
    </p:spTree>
    <p:extLst>
      <p:ext uri="{BB962C8B-B14F-4D97-AF65-F5344CB8AC3E}">
        <p14:creationId xmlns:p14="http://schemas.microsoft.com/office/powerpoint/2010/main" val="31586676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250"/>
                                        <p:tgtEl>
                                          <p:spTgt spid="2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250"/>
                                        <p:tgtEl>
                                          <p:spTgt spid="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25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25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250"/>
                                        <p:tgtEl>
                                          <p:spTgt spid="3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250"/>
                                        <p:tgtEl>
                                          <p:spTgt spid="3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randombar(horizontal)">
                                      <p:cBhvr>
                                        <p:cTn id="32" dur="250"/>
                                        <p:tgtEl>
                                          <p:spTgt spid="3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25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randombar(horizontal)">
                                      <p:cBhvr>
                                        <p:cTn id="40" dur="250"/>
                                        <p:tgtEl>
                                          <p:spTgt spid="35"/>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250"/>
                                        <p:tgtEl>
                                          <p:spTgt spid="3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randombar(horizontal)">
                                      <p:cBhvr>
                                        <p:cTn id="46" dur="250"/>
                                        <p:tgtEl>
                                          <p:spTgt spid="37"/>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randombar(horizontal)">
                                      <p:cBhvr>
                                        <p:cTn id="49" dur="2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7E1A6EB-E824-4D94-B6FF-37B0F04D8A0E}"/>
              </a:ext>
            </a:extLst>
          </p:cNvPr>
          <p:cNvPicPr>
            <a:picLocks noChangeAspect="1"/>
          </p:cNvPicPr>
          <p:nvPr/>
        </p:nvPicPr>
        <p:blipFill>
          <a:blip r:embed="rId4"/>
          <a:stretch>
            <a:fillRect/>
          </a:stretch>
        </p:blipFill>
        <p:spPr>
          <a:xfrm>
            <a:off x="6547674" y="1611079"/>
            <a:ext cx="2513369" cy="4242825"/>
          </a:xfrm>
          <a:prstGeom prst="rect">
            <a:avLst/>
          </a:prstGeom>
        </p:spPr>
      </p:pic>
      <p:sp>
        <p:nvSpPr>
          <p:cNvPr id="9" name="Rectangle 2"/>
          <p:cNvSpPr txBox="1">
            <a:spLocks noChangeArrowheads="1"/>
          </p:cNvSpPr>
          <p:nvPr/>
        </p:nvSpPr>
        <p:spPr>
          <a:xfrm>
            <a:off x="887506" y="135499"/>
            <a:ext cx="7368988"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r>
              <a:rPr lang="en-US" sz="3200" b="1" dirty="0">
                <a:solidFill>
                  <a:srgbClr val="FFC000"/>
                </a:solidFill>
                <a:cs typeface="B Titr" pitchFamily="2" charset="-78"/>
              </a:rPr>
              <a:t>Mehdi Poor </a:t>
            </a:r>
            <a:r>
              <a:rPr lang="en-US" sz="3200" b="1" dirty="0" err="1">
                <a:solidFill>
                  <a:srgbClr val="FFC000"/>
                </a:solidFill>
                <a:cs typeface="B Titr" pitchFamily="2" charset="-78"/>
              </a:rPr>
              <a:t>Rahnama</a:t>
            </a:r>
            <a:endParaRPr lang="en-US" sz="3200" b="1" dirty="0">
              <a:solidFill>
                <a:srgbClr val="FFC000"/>
              </a:solidFill>
              <a:cs typeface="B Titr" pitchFamily="2" charset="-78"/>
            </a:endParaRPr>
          </a:p>
          <a:p>
            <a:r>
              <a:rPr lang="en-US" sz="3200" b="1" dirty="0">
                <a:solidFill>
                  <a:srgbClr val="FFC000"/>
                </a:solidFill>
                <a:cs typeface="B Titr" pitchFamily="2" charset="-78"/>
              </a:rPr>
              <a:t>(Para Taekwondo)</a:t>
            </a:r>
          </a:p>
        </p:txBody>
      </p:sp>
      <p:pic>
        <p:nvPicPr>
          <p:cNvPr id="7" name="Picture 6">
            <a:extLst>
              <a:ext uri="{FF2B5EF4-FFF2-40B4-BE49-F238E27FC236}">
                <a16:creationId xmlns:a16="http://schemas.microsoft.com/office/drawing/2014/main" id="{DA4C3AC6-278D-489F-865B-398C91D4AAF9}"/>
              </a:ext>
            </a:extLst>
          </p:cNvPr>
          <p:cNvPicPr>
            <a:picLocks noChangeAspect="1"/>
          </p:cNvPicPr>
          <p:nvPr/>
        </p:nvPicPr>
        <p:blipFill>
          <a:blip r:embed="rId5"/>
          <a:stretch>
            <a:fillRect/>
          </a:stretch>
        </p:blipFill>
        <p:spPr>
          <a:xfrm>
            <a:off x="82957" y="3405387"/>
            <a:ext cx="7215723" cy="988455"/>
          </a:xfrm>
          <a:prstGeom prst="rect">
            <a:avLst/>
          </a:prstGeom>
        </p:spPr>
      </p:pic>
      <p:sp>
        <p:nvSpPr>
          <p:cNvPr id="8" name="Oval 7">
            <a:extLst>
              <a:ext uri="{FF2B5EF4-FFF2-40B4-BE49-F238E27FC236}">
                <a16:creationId xmlns:a16="http://schemas.microsoft.com/office/drawing/2014/main" id="{DCC4484B-A188-4521-89E5-5F0AA9BA73DB}"/>
              </a:ext>
            </a:extLst>
          </p:cNvPr>
          <p:cNvSpPr/>
          <p:nvPr/>
        </p:nvSpPr>
        <p:spPr bwMode="auto">
          <a:xfrm>
            <a:off x="3793451" y="4071373"/>
            <a:ext cx="872197" cy="361398"/>
          </a:xfrm>
          <a:prstGeom prst="ellipse">
            <a:avLst/>
          </a:prstGeom>
          <a:noFill/>
          <a:ln>
            <a:solidFill>
              <a:srgbClr val="00B05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
        <p:nvSpPr>
          <p:cNvPr id="14" name="Rectangle 13">
            <a:extLst>
              <a:ext uri="{FF2B5EF4-FFF2-40B4-BE49-F238E27FC236}">
                <a16:creationId xmlns:a16="http://schemas.microsoft.com/office/drawing/2014/main" id="{B375D1DB-805E-44A4-AE73-290F90B49568}"/>
              </a:ext>
            </a:extLst>
          </p:cNvPr>
          <p:cNvSpPr/>
          <p:nvPr/>
        </p:nvSpPr>
        <p:spPr>
          <a:xfrm>
            <a:off x="82957" y="1606008"/>
            <a:ext cx="8606118" cy="2439129"/>
          </a:xfrm>
          <a:prstGeom prst="rect">
            <a:avLst/>
          </a:prstGeom>
        </p:spPr>
        <p:txBody>
          <a:bodyPr wrap="square">
            <a:spAutoFit/>
          </a:bodyPr>
          <a:lstStyle/>
          <a:p>
            <a:pPr marL="457200" indent="-457200">
              <a:lnSpc>
                <a:spcPct val="150000"/>
              </a:lnSpc>
              <a:buFont typeface="Wingdings" panose="05000000000000000000" pitchFamily="2" charset="2"/>
              <a:buChar char="ü"/>
            </a:pPr>
            <a:r>
              <a:rPr lang="en-US" sz="2000" b="1" dirty="0">
                <a:solidFill>
                  <a:srgbClr val="006834"/>
                </a:solidFill>
                <a:cs typeface="B Nazanin" pitchFamily="2" charset="-78"/>
              </a:rPr>
              <a:t>Hamstring to Quadriceps Strength Ratio</a:t>
            </a: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a:p>
            <a:pPr marL="457200" lvl="0" indent="-457200" algn="l">
              <a:lnSpc>
                <a:spcPct val="150000"/>
              </a:lnSpc>
              <a:buFont typeface="Wingdings" panose="05000000000000000000" pitchFamily="2" charset="2"/>
              <a:buChar char="ü"/>
            </a:pPr>
            <a:endParaRPr lang="fa-IR" sz="2800" b="1" dirty="0">
              <a:solidFill>
                <a:srgbClr val="006834"/>
              </a:solidFill>
              <a:cs typeface="B Nazanin" pitchFamily="2" charset="-78"/>
            </a:endParaRPr>
          </a:p>
        </p:txBody>
      </p:sp>
      <p:pic>
        <p:nvPicPr>
          <p:cNvPr id="10" name="Picture 9">
            <a:extLst>
              <a:ext uri="{FF2B5EF4-FFF2-40B4-BE49-F238E27FC236}">
                <a16:creationId xmlns:a16="http://schemas.microsoft.com/office/drawing/2014/main" id="{DADAEBCD-AF7C-44AB-99D5-6A62ED0B2CE3}"/>
              </a:ext>
            </a:extLst>
          </p:cNvPr>
          <p:cNvPicPr>
            <a:picLocks noChangeAspect="1"/>
          </p:cNvPicPr>
          <p:nvPr/>
        </p:nvPicPr>
        <p:blipFill>
          <a:blip r:embed="rId6"/>
          <a:stretch>
            <a:fillRect/>
          </a:stretch>
        </p:blipFill>
        <p:spPr>
          <a:xfrm>
            <a:off x="1626135" y="5781581"/>
            <a:ext cx="5891730" cy="1036276"/>
          </a:xfrm>
          <a:prstGeom prst="rect">
            <a:avLst/>
          </a:prstGeom>
        </p:spPr>
      </p:pic>
      <p:sp>
        <p:nvSpPr>
          <p:cNvPr id="2" name="Slide Number Placeholder 1">
            <a:extLst>
              <a:ext uri="{FF2B5EF4-FFF2-40B4-BE49-F238E27FC236}">
                <a16:creationId xmlns:a16="http://schemas.microsoft.com/office/drawing/2014/main" id="{D09A60F7-FF01-45F5-A715-AAAB4811E965}"/>
              </a:ext>
            </a:extLst>
          </p:cNvPr>
          <p:cNvSpPr>
            <a:spLocks noGrp="1"/>
          </p:cNvSpPr>
          <p:nvPr>
            <p:ph type="sldNum" sz="quarter" idx="12"/>
          </p:nvPr>
        </p:nvSpPr>
        <p:spPr/>
        <p:txBody>
          <a:bodyPr/>
          <a:lstStyle/>
          <a:p>
            <a:fld id="{40701035-677F-4D94-976A-B1843382243F}" type="slidenum">
              <a:rPr lang="en-US" smtClean="0">
                <a:solidFill>
                  <a:schemeClr val="tx2">
                    <a:lumMod val="50000"/>
                  </a:schemeClr>
                </a:solidFill>
              </a:rPr>
              <a:pPr/>
              <a:t>16</a:t>
            </a:fld>
            <a:endParaRPr lang="en-US" dirty="0">
              <a:solidFill>
                <a:schemeClr val="tx2">
                  <a:lumMod val="50000"/>
                </a:schemeClr>
              </a:solidFill>
            </a:endParaRPr>
          </a:p>
        </p:txBody>
      </p:sp>
    </p:spTree>
    <p:extLst>
      <p:ext uri="{BB962C8B-B14F-4D97-AF65-F5344CB8AC3E}">
        <p14:creationId xmlns:p14="http://schemas.microsoft.com/office/powerpoint/2010/main" val="23257386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4AD-E838-4325-B08C-3F33A7FDDFDC}"/>
              </a:ext>
            </a:extLst>
          </p:cNvPr>
          <p:cNvPicPr>
            <a:picLocks noChangeAspect="1"/>
          </p:cNvPicPr>
          <p:nvPr/>
        </p:nvPicPr>
        <p:blipFill>
          <a:blip r:embed="rId3"/>
          <a:stretch>
            <a:fillRect/>
          </a:stretch>
        </p:blipFill>
        <p:spPr>
          <a:xfrm>
            <a:off x="3141469" y="0"/>
            <a:ext cx="5864088" cy="6858000"/>
          </a:xfrm>
          <a:prstGeom prst="rect">
            <a:avLst/>
          </a:prstGeom>
        </p:spPr>
      </p:pic>
      <p:sp>
        <p:nvSpPr>
          <p:cNvPr id="5" name="Rectangle 4"/>
          <p:cNvSpPr/>
          <p:nvPr/>
        </p:nvSpPr>
        <p:spPr>
          <a:xfrm>
            <a:off x="138443" y="1299245"/>
            <a:ext cx="3955256" cy="2785378"/>
          </a:xfrm>
          <a:prstGeom prst="rect">
            <a:avLst/>
          </a:prstGeom>
        </p:spPr>
        <p:txBody>
          <a:bodyPr wrap="square">
            <a:spAutoFit/>
          </a:bodyPr>
          <a:lstStyle/>
          <a:p>
            <a:pPr algn="ctr">
              <a:lnSpc>
                <a:spcPct val="150000"/>
              </a:lnSpc>
              <a:defRPr/>
            </a:pPr>
            <a:r>
              <a:rPr lang="en-US" sz="4000" b="1" dirty="0">
                <a:solidFill>
                  <a:schemeClr val="accent4">
                    <a:lumMod val="10000"/>
                  </a:schemeClr>
                </a:solidFill>
                <a:cs typeface="B Titr" panose="00000700000000000000" pitchFamily="2" charset="-78"/>
              </a:rPr>
              <a:t>THANK YOU</a:t>
            </a:r>
          </a:p>
          <a:p>
            <a:pPr algn="ctr">
              <a:lnSpc>
                <a:spcPct val="150000"/>
              </a:lnSpc>
              <a:defRPr/>
            </a:pPr>
            <a:r>
              <a:rPr lang="en-US" sz="4000" b="1" dirty="0">
                <a:solidFill>
                  <a:schemeClr val="accent4">
                    <a:lumMod val="10000"/>
                  </a:schemeClr>
                </a:solidFill>
                <a:cs typeface="B Titr" panose="00000700000000000000" pitchFamily="2" charset="-78"/>
              </a:rPr>
              <a:t>FOR YOUR</a:t>
            </a:r>
          </a:p>
          <a:p>
            <a:pPr algn="ctr">
              <a:lnSpc>
                <a:spcPct val="150000"/>
              </a:lnSpc>
              <a:defRPr/>
            </a:pPr>
            <a:r>
              <a:rPr lang="en-US" sz="4000" b="1" dirty="0">
                <a:solidFill>
                  <a:schemeClr val="accent4">
                    <a:lumMod val="10000"/>
                  </a:schemeClr>
                </a:solidFill>
                <a:cs typeface="B Titr" panose="00000700000000000000" pitchFamily="2" charset="-78"/>
              </a:rPr>
              <a:t>ATTENTION</a:t>
            </a:r>
            <a:endParaRPr lang="fa-IR" sz="4000" b="1" dirty="0">
              <a:solidFill>
                <a:schemeClr val="accent4">
                  <a:lumMod val="10000"/>
                </a:schemeClr>
              </a:solidFill>
              <a:cs typeface="B Titr" panose="00000700000000000000" pitchFamily="2" charset="-78"/>
            </a:endParaRPr>
          </a:p>
        </p:txBody>
      </p:sp>
    </p:spTree>
    <p:extLst>
      <p:ext uri="{BB962C8B-B14F-4D97-AF65-F5344CB8AC3E}">
        <p14:creationId xmlns:p14="http://schemas.microsoft.com/office/powerpoint/2010/main" val="322194270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BEHNAZ\Desktop\01.jpg">
            <a:extLst>
              <a:ext uri="{FF2B5EF4-FFF2-40B4-BE49-F238E27FC236}">
                <a16:creationId xmlns:a16="http://schemas.microsoft.com/office/drawing/2014/main" id="{61BA52DD-6A0A-4A3B-B031-57E859501C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19" y="1447036"/>
            <a:ext cx="8643938" cy="210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05354" y="2371411"/>
            <a:ext cx="8747727" cy="2079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14" name="Rectangle 2">
            <a:extLst>
              <a:ext uri="{FF2B5EF4-FFF2-40B4-BE49-F238E27FC236}">
                <a16:creationId xmlns:a16="http://schemas.microsoft.com/office/drawing/2014/main" id="{F42C3558-3AD7-46FD-85CE-A49F230E1B09}"/>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Injury Rate – London </a:t>
            </a:r>
            <a:r>
              <a:rPr lang="pt-BR" sz="4000" b="1" dirty="0">
                <a:solidFill>
                  <a:srgbClr val="FFC000"/>
                </a:solidFill>
                <a:cs typeface="B Titr" pitchFamily="2" charset="-78"/>
              </a:rPr>
              <a:t>2012</a:t>
            </a:r>
            <a:endParaRPr lang="fa-IR" sz="4000" b="1" dirty="0">
              <a:solidFill>
                <a:srgbClr val="FFC000"/>
              </a:solidFill>
              <a:cs typeface="B Titr" pitchFamily="2" charset="-78"/>
            </a:endParaRPr>
          </a:p>
        </p:txBody>
      </p:sp>
      <p:pic>
        <p:nvPicPr>
          <p:cNvPr id="4" name="Picture 3">
            <a:extLst>
              <a:ext uri="{FF2B5EF4-FFF2-40B4-BE49-F238E27FC236}">
                <a16:creationId xmlns:a16="http://schemas.microsoft.com/office/drawing/2014/main" id="{38EC7002-2D57-43A6-9900-81E3487E65D7}"/>
              </a:ext>
            </a:extLst>
          </p:cNvPr>
          <p:cNvPicPr>
            <a:picLocks noChangeAspect="1"/>
          </p:cNvPicPr>
          <p:nvPr/>
        </p:nvPicPr>
        <p:blipFill>
          <a:blip r:embed="rId4"/>
          <a:stretch>
            <a:fillRect/>
          </a:stretch>
        </p:blipFill>
        <p:spPr>
          <a:xfrm>
            <a:off x="2514464" y="3693444"/>
            <a:ext cx="4115072" cy="3013685"/>
          </a:xfrm>
          <a:prstGeom prst="rect">
            <a:avLst/>
          </a:prstGeom>
        </p:spPr>
      </p:pic>
      <p:sp>
        <p:nvSpPr>
          <p:cNvPr id="9" name="Rectangle 8"/>
          <p:cNvSpPr/>
          <p:nvPr/>
        </p:nvSpPr>
        <p:spPr>
          <a:xfrm>
            <a:off x="3236685" y="4154008"/>
            <a:ext cx="247125" cy="2022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5" name="Slide Number Placeholder 4">
            <a:extLst>
              <a:ext uri="{FF2B5EF4-FFF2-40B4-BE49-F238E27FC236}">
                <a16:creationId xmlns:a16="http://schemas.microsoft.com/office/drawing/2014/main" id="{44FB693C-1F67-4AA0-B515-3EA37A304911}"/>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2</a:t>
            </a:fld>
            <a:endParaRPr lang="en-US" dirty="0">
              <a:solidFill>
                <a:schemeClr val="tx2">
                  <a:lumMod val="50000"/>
                </a:schemeClr>
              </a:solidFill>
            </a:endParaRPr>
          </a:p>
        </p:txBody>
      </p:sp>
      <p:sp>
        <p:nvSpPr>
          <p:cNvPr id="2" name="Oval 1">
            <a:extLst>
              <a:ext uri="{FF2B5EF4-FFF2-40B4-BE49-F238E27FC236}">
                <a16:creationId xmlns:a16="http://schemas.microsoft.com/office/drawing/2014/main" id="{807B05CD-C3B3-4B2D-B622-F8FE32A17680}"/>
              </a:ext>
            </a:extLst>
          </p:cNvPr>
          <p:cNvSpPr/>
          <p:nvPr/>
        </p:nvSpPr>
        <p:spPr bwMode="auto">
          <a:xfrm>
            <a:off x="7737230" y="2364746"/>
            <a:ext cx="1364566" cy="207955"/>
          </a:xfrm>
          <a:prstGeom prst="ellipse">
            <a:avLst/>
          </a:prstGeom>
          <a:noFill/>
          <a:ln>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Tree>
    <p:extLst>
      <p:ext uri="{BB962C8B-B14F-4D97-AF65-F5344CB8AC3E}">
        <p14:creationId xmlns:p14="http://schemas.microsoft.com/office/powerpoint/2010/main" val="28862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HNAZ\Desktop\01.jpg">
            <a:extLst>
              <a:ext uri="{FF2B5EF4-FFF2-40B4-BE49-F238E27FC236}">
                <a16:creationId xmlns:a16="http://schemas.microsoft.com/office/drawing/2014/main" id="{C01A0D0D-8F84-438C-BE9F-5A5173AFA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1DF017E9-D25C-45CA-A772-B6D2BCE3EB3C}"/>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Injury Rate – London </a:t>
            </a:r>
            <a:r>
              <a:rPr lang="pt-BR" sz="4000" b="1" dirty="0">
                <a:solidFill>
                  <a:srgbClr val="FFC000"/>
                </a:solidFill>
                <a:cs typeface="B Titr" pitchFamily="2" charset="-78"/>
              </a:rPr>
              <a:t>2012</a:t>
            </a:r>
            <a:endParaRPr lang="fa-IR" sz="4000" b="1" dirty="0">
              <a:solidFill>
                <a:srgbClr val="FFC000"/>
              </a:solidFill>
              <a:cs typeface="B Titr" pitchFamily="2" charset="-78"/>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22" y="1717728"/>
            <a:ext cx="7985555" cy="3373436"/>
          </a:xfrm>
          <a:prstGeom prst="rect">
            <a:avLst/>
          </a:prstGeom>
          <a:ln/>
        </p:spPr>
        <p:style>
          <a:lnRef idx="2">
            <a:schemeClr val="accent4"/>
          </a:lnRef>
          <a:fillRef idx="1">
            <a:schemeClr val="lt1"/>
          </a:fillRef>
          <a:effectRef idx="0">
            <a:schemeClr val="accent4"/>
          </a:effectRef>
          <a:fontRef idx="minor">
            <a:schemeClr val="dk1"/>
          </a:fontRef>
        </p:style>
      </p:pic>
      <p:sp>
        <p:nvSpPr>
          <p:cNvPr id="5" name="Rectangle 4"/>
          <p:cNvSpPr/>
          <p:nvPr/>
        </p:nvSpPr>
        <p:spPr>
          <a:xfrm>
            <a:off x="721798" y="3136087"/>
            <a:ext cx="5123159" cy="177038"/>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6" name="Rectangle 5"/>
          <p:cNvSpPr/>
          <p:nvPr/>
        </p:nvSpPr>
        <p:spPr>
          <a:xfrm>
            <a:off x="752101" y="3608874"/>
            <a:ext cx="5092856" cy="177038"/>
          </a:xfrm>
          <a:prstGeom prst="rect">
            <a:avLst/>
          </a:prstGeom>
          <a:noFill/>
          <a:ln w="28575">
            <a:solidFill>
              <a:srgbClr val="8335E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7" name="Rectangle 6"/>
          <p:cNvSpPr/>
          <p:nvPr/>
        </p:nvSpPr>
        <p:spPr>
          <a:xfrm>
            <a:off x="721798" y="4221937"/>
            <a:ext cx="5092856" cy="17703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1" name="Picture 10">
            <a:extLst>
              <a:ext uri="{FF2B5EF4-FFF2-40B4-BE49-F238E27FC236}">
                <a16:creationId xmlns:a16="http://schemas.microsoft.com/office/drawing/2014/main" id="{10610DA8-AD35-48C4-BC48-477FE50A3157}"/>
              </a:ext>
            </a:extLst>
          </p:cNvPr>
          <p:cNvPicPr>
            <a:picLocks noChangeAspect="1"/>
          </p:cNvPicPr>
          <p:nvPr/>
        </p:nvPicPr>
        <p:blipFill>
          <a:blip r:embed="rId4"/>
          <a:stretch>
            <a:fillRect/>
          </a:stretch>
        </p:blipFill>
        <p:spPr>
          <a:xfrm>
            <a:off x="2104839" y="5966408"/>
            <a:ext cx="4934322" cy="867881"/>
          </a:xfrm>
          <a:prstGeom prst="rect">
            <a:avLst/>
          </a:prstGeom>
        </p:spPr>
      </p:pic>
      <p:sp>
        <p:nvSpPr>
          <p:cNvPr id="3" name="Slide Number Placeholder 2">
            <a:extLst>
              <a:ext uri="{FF2B5EF4-FFF2-40B4-BE49-F238E27FC236}">
                <a16:creationId xmlns:a16="http://schemas.microsoft.com/office/drawing/2014/main" id="{B42C0AE0-FCA4-4341-A63B-F6CBF0680AC2}"/>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3</a:t>
            </a:fld>
            <a:endParaRPr lang="en-US" dirty="0">
              <a:solidFill>
                <a:schemeClr val="tx2">
                  <a:lumMod val="50000"/>
                </a:schemeClr>
              </a:solidFill>
            </a:endParaRPr>
          </a:p>
        </p:txBody>
      </p:sp>
    </p:spTree>
    <p:extLst>
      <p:ext uri="{BB962C8B-B14F-4D97-AF65-F5344CB8AC3E}">
        <p14:creationId xmlns:p14="http://schemas.microsoft.com/office/powerpoint/2010/main" val="424257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EHNAZ\Desktop\01.jpg">
            <a:extLst>
              <a:ext uri="{FF2B5EF4-FFF2-40B4-BE49-F238E27FC236}">
                <a16:creationId xmlns:a16="http://schemas.microsoft.com/office/drawing/2014/main" id="{5B4FC4DD-C0A8-486F-8334-0463CC3DB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1EA1C3B-C95E-4B1B-9873-B3941CC7EA72}"/>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Injury Rate – London </a:t>
            </a:r>
            <a:r>
              <a:rPr lang="pt-BR" sz="4000" b="1" dirty="0">
                <a:solidFill>
                  <a:srgbClr val="FFC000"/>
                </a:solidFill>
                <a:cs typeface="B Titr" pitchFamily="2" charset="-78"/>
              </a:rPr>
              <a:t>2012</a:t>
            </a:r>
            <a:endParaRPr lang="fa-IR" sz="4000" b="1" dirty="0">
              <a:solidFill>
                <a:srgbClr val="FFC000"/>
              </a:solidFill>
              <a:cs typeface="B Titr" pitchFamily="2" charset="-78"/>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9956" y="1431858"/>
            <a:ext cx="5700288" cy="4353935"/>
          </a:xfrm>
          <a:prstGeom prst="rect">
            <a:avLst/>
          </a:prstGeom>
          <a:ln/>
        </p:spPr>
        <p:style>
          <a:lnRef idx="2">
            <a:schemeClr val="accent3"/>
          </a:lnRef>
          <a:fillRef idx="1">
            <a:schemeClr val="lt1"/>
          </a:fillRef>
          <a:effectRef idx="0">
            <a:schemeClr val="accent3"/>
          </a:effectRef>
          <a:fontRef idx="minor">
            <a:schemeClr val="dk1"/>
          </a:fontRef>
        </p:style>
      </p:pic>
      <p:sp>
        <p:nvSpPr>
          <p:cNvPr id="7" name="Rectangle 6"/>
          <p:cNvSpPr/>
          <p:nvPr/>
        </p:nvSpPr>
        <p:spPr>
          <a:xfrm>
            <a:off x="1320800" y="3282064"/>
            <a:ext cx="6502400" cy="266575"/>
          </a:xfrm>
          <a:prstGeom prst="rect">
            <a:avLst/>
          </a:prstGeom>
          <a:noFill/>
          <a:ln w="28575">
            <a:solidFill>
              <a:srgbClr val="8335E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6" name="Picture 5">
            <a:extLst>
              <a:ext uri="{FF2B5EF4-FFF2-40B4-BE49-F238E27FC236}">
                <a16:creationId xmlns:a16="http://schemas.microsoft.com/office/drawing/2014/main" id="{22C950A1-D02D-4EF2-A6D2-92F0F7548F4F}"/>
              </a:ext>
            </a:extLst>
          </p:cNvPr>
          <p:cNvPicPr>
            <a:picLocks noChangeAspect="1"/>
          </p:cNvPicPr>
          <p:nvPr/>
        </p:nvPicPr>
        <p:blipFill>
          <a:blip r:embed="rId4"/>
          <a:stretch>
            <a:fillRect/>
          </a:stretch>
        </p:blipFill>
        <p:spPr>
          <a:xfrm>
            <a:off x="2104839" y="5966408"/>
            <a:ext cx="4934322" cy="867881"/>
          </a:xfrm>
          <a:prstGeom prst="rect">
            <a:avLst/>
          </a:prstGeom>
        </p:spPr>
      </p:pic>
      <p:sp>
        <p:nvSpPr>
          <p:cNvPr id="2" name="Slide Number Placeholder 1">
            <a:extLst>
              <a:ext uri="{FF2B5EF4-FFF2-40B4-BE49-F238E27FC236}">
                <a16:creationId xmlns:a16="http://schemas.microsoft.com/office/drawing/2014/main" id="{18770C66-973B-440E-8B78-17345D786850}"/>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4</a:t>
            </a:fld>
            <a:endParaRPr lang="en-US" dirty="0">
              <a:solidFill>
                <a:schemeClr val="tx2">
                  <a:lumMod val="50000"/>
                </a:schemeClr>
              </a:solidFill>
            </a:endParaRPr>
          </a:p>
        </p:txBody>
      </p:sp>
    </p:spTree>
    <p:extLst>
      <p:ext uri="{BB962C8B-B14F-4D97-AF65-F5344CB8AC3E}">
        <p14:creationId xmlns:p14="http://schemas.microsoft.com/office/powerpoint/2010/main" val="220539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BEHNAZ\Desktop\01.jpg">
            <a:extLst>
              <a:ext uri="{FF2B5EF4-FFF2-40B4-BE49-F238E27FC236}">
                <a16:creationId xmlns:a16="http://schemas.microsoft.com/office/drawing/2014/main" id="{C01A0D0D-8F84-438C-BE9F-5A5173AFA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a:extLst>
              <a:ext uri="{FF2B5EF4-FFF2-40B4-BE49-F238E27FC236}">
                <a16:creationId xmlns:a16="http://schemas.microsoft.com/office/drawing/2014/main" id="{1DF017E9-D25C-45CA-A772-B6D2BCE3EB3C}"/>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Injury Rate – Rio </a:t>
            </a:r>
            <a:r>
              <a:rPr lang="pt-BR" sz="4000" b="1" dirty="0">
                <a:solidFill>
                  <a:srgbClr val="FFC000"/>
                </a:solidFill>
                <a:cs typeface="B Titr" pitchFamily="2" charset="-78"/>
              </a:rPr>
              <a:t>2016</a:t>
            </a:r>
            <a:endParaRPr lang="fa-IR" sz="4000" b="1" dirty="0">
              <a:solidFill>
                <a:srgbClr val="FFC000"/>
              </a:solidFill>
              <a:cs typeface="B Titr" pitchFamily="2" charset="-78"/>
            </a:endParaRPr>
          </a:p>
        </p:txBody>
      </p:sp>
      <p:pic>
        <p:nvPicPr>
          <p:cNvPr id="12" name="Picture 2">
            <a:extLst>
              <a:ext uri="{FF2B5EF4-FFF2-40B4-BE49-F238E27FC236}">
                <a16:creationId xmlns:a16="http://schemas.microsoft.com/office/drawing/2014/main" id="{C9C8BA0E-FABA-482B-BB13-D21390F6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17" y="1968497"/>
            <a:ext cx="8611565" cy="3052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D4F0BCA6-E799-48B8-8000-F5DE49D1C115}"/>
              </a:ext>
            </a:extLst>
          </p:cNvPr>
          <p:cNvSpPr/>
          <p:nvPr/>
        </p:nvSpPr>
        <p:spPr>
          <a:xfrm>
            <a:off x="174168" y="4615543"/>
            <a:ext cx="8839203" cy="1928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4" name="Picture 13">
            <a:extLst>
              <a:ext uri="{FF2B5EF4-FFF2-40B4-BE49-F238E27FC236}">
                <a16:creationId xmlns:a16="http://schemas.microsoft.com/office/drawing/2014/main" id="{185D0AD8-1DC5-473C-99CF-B2E76D2FD96B}"/>
              </a:ext>
            </a:extLst>
          </p:cNvPr>
          <p:cNvPicPr>
            <a:picLocks noChangeAspect="1"/>
          </p:cNvPicPr>
          <p:nvPr/>
        </p:nvPicPr>
        <p:blipFill>
          <a:blip r:embed="rId4"/>
          <a:stretch>
            <a:fillRect/>
          </a:stretch>
        </p:blipFill>
        <p:spPr>
          <a:xfrm>
            <a:off x="2104839" y="5966408"/>
            <a:ext cx="4934322" cy="867881"/>
          </a:xfrm>
          <a:prstGeom prst="rect">
            <a:avLst/>
          </a:prstGeom>
        </p:spPr>
      </p:pic>
      <p:sp>
        <p:nvSpPr>
          <p:cNvPr id="2" name="Slide Number Placeholder 1">
            <a:extLst>
              <a:ext uri="{FF2B5EF4-FFF2-40B4-BE49-F238E27FC236}">
                <a16:creationId xmlns:a16="http://schemas.microsoft.com/office/drawing/2014/main" id="{4E736F1A-7C37-447C-B31B-2D190CF71AEF}"/>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5</a:t>
            </a:fld>
            <a:endParaRPr lang="en-US" dirty="0">
              <a:solidFill>
                <a:schemeClr val="tx2">
                  <a:lumMod val="50000"/>
                </a:schemeClr>
              </a:solidFill>
            </a:endParaRPr>
          </a:p>
        </p:txBody>
      </p:sp>
      <p:sp>
        <p:nvSpPr>
          <p:cNvPr id="10" name="Oval 9">
            <a:extLst>
              <a:ext uri="{FF2B5EF4-FFF2-40B4-BE49-F238E27FC236}">
                <a16:creationId xmlns:a16="http://schemas.microsoft.com/office/drawing/2014/main" id="{1A8DA6B1-5C25-473E-A450-9501E41F3541}"/>
              </a:ext>
            </a:extLst>
          </p:cNvPr>
          <p:cNvSpPr/>
          <p:nvPr/>
        </p:nvSpPr>
        <p:spPr bwMode="auto">
          <a:xfrm>
            <a:off x="7230260" y="4600484"/>
            <a:ext cx="1364566" cy="207955"/>
          </a:xfrm>
          <a:prstGeom prst="ellipse">
            <a:avLst/>
          </a:prstGeom>
          <a:noFill/>
          <a:ln>
            <a:solidFill>
              <a:srgbClr val="FFC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34" charset="0"/>
              <a:cs typeface="Arial" pitchFamily="34" charset="0"/>
            </a:endParaRPr>
          </a:p>
        </p:txBody>
      </p:sp>
    </p:spTree>
    <p:extLst>
      <p:ext uri="{BB962C8B-B14F-4D97-AF65-F5344CB8AC3E}">
        <p14:creationId xmlns:p14="http://schemas.microsoft.com/office/powerpoint/2010/main" val="321907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EHNAZ\Desktop\01.jpg">
            <a:extLst>
              <a:ext uri="{FF2B5EF4-FFF2-40B4-BE49-F238E27FC236}">
                <a16:creationId xmlns:a16="http://schemas.microsoft.com/office/drawing/2014/main" id="{0927ACF1-46F5-4438-9563-FABEA5F06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CC52A2DA-52F2-464F-88FB-AAA3CC07414D}"/>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4000" b="1" dirty="0">
                <a:solidFill>
                  <a:srgbClr val="FFC000"/>
                </a:solidFill>
                <a:cs typeface="B Titr" pitchFamily="2" charset="-78"/>
              </a:rPr>
              <a:t>Injury Rate – Rio </a:t>
            </a:r>
            <a:r>
              <a:rPr lang="pt-BR" sz="4000" b="1" dirty="0">
                <a:solidFill>
                  <a:srgbClr val="FFC000"/>
                </a:solidFill>
                <a:cs typeface="B Titr" pitchFamily="2" charset="-78"/>
              </a:rPr>
              <a:t>2016</a:t>
            </a:r>
            <a:endParaRPr lang="fa-IR" sz="4000" b="1" dirty="0">
              <a:solidFill>
                <a:srgbClr val="FFC000"/>
              </a:solidFill>
              <a:cs typeface="B Titr"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145" y="1888562"/>
            <a:ext cx="6667026" cy="3943511"/>
          </a:xfrm>
          <a:prstGeom prst="rect">
            <a:avLst/>
          </a:prstGeom>
          <a:ln/>
        </p:spPr>
        <p:style>
          <a:lnRef idx="2">
            <a:schemeClr val="accent3"/>
          </a:lnRef>
          <a:fillRef idx="1">
            <a:schemeClr val="lt1"/>
          </a:fillRef>
          <a:effectRef idx="0">
            <a:schemeClr val="accent3"/>
          </a:effectRef>
          <a:fontRef idx="minor">
            <a:schemeClr val="dk1"/>
          </a:fontRef>
        </p:style>
      </p:pic>
      <p:sp>
        <p:nvSpPr>
          <p:cNvPr id="7" name="Rectangle 6"/>
          <p:cNvSpPr/>
          <p:nvPr/>
        </p:nvSpPr>
        <p:spPr>
          <a:xfrm>
            <a:off x="1451450" y="3286823"/>
            <a:ext cx="6384201" cy="175960"/>
          </a:xfrm>
          <a:prstGeom prst="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
        <p:nvSpPr>
          <p:cNvPr id="8" name="Rectangle 7"/>
          <p:cNvSpPr/>
          <p:nvPr/>
        </p:nvSpPr>
        <p:spPr>
          <a:xfrm>
            <a:off x="1442524" y="3513019"/>
            <a:ext cx="6384201" cy="175960"/>
          </a:xfrm>
          <a:prstGeom prst="rect">
            <a:avLst/>
          </a:prstGeom>
          <a:noFill/>
          <a:ln w="28575">
            <a:solidFill>
              <a:srgbClr val="6313D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12" name="Picture 11">
            <a:extLst>
              <a:ext uri="{FF2B5EF4-FFF2-40B4-BE49-F238E27FC236}">
                <a16:creationId xmlns:a16="http://schemas.microsoft.com/office/drawing/2014/main" id="{C32FF1B7-671B-4363-855D-86E8F696657E}"/>
              </a:ext>
            </a:extLst>
          </p:cNvPr>
          <p:cNvPicPr>
            <a:picLocks noChangeAspect="1"/>
          </p:cNvPicPr>
          <p:nvPr/>
        </p:nvPicPr>
        <p:blipFill>
          <a:blip r:embed="rId4"/>
          <a:stretch>
            <a:fillRect/>
          </a:stretch>
        </p:blipFill>
        <p:spPr>
          <a:xfrm>
            <a:off x="2104839" y="5966408"/>
            <a:ext cx="4934322" cy="867881"/>
          </a:xfrm>
          <a:prstGeom prst="rect">
            <a:avLst/>
          </a:prstGeom>
        </p:spPr>
      </p:pic>
      <p:sp>
        <p:nvSpPr>
          <p:cNvPr id="4" name="Slide Number Placeholder 3">
            <a:extLst>
              <a:ext uri="{FF2B5EF4-FFF2-40B4-BE49-F238E27FC236}">
                <a16:creationId xmlns:a16="http://schemas.microsoft.com/office/drawing/2014/main" id="{75EFE365-1790-44AC-B5FD-D3ADDA79B436}"/>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6</a:t>
            </a:fld>
            <a:endParaRPr lang="en-US" dirty="0">
              <a:solidFill>
                <a:schemeClr val="tx2">
                  <a:lumMod val="50000"/>
                </a:schemeClr>
              </a:solidFill>
            </a:endParaRPr>
          </a:p>
        </p:txBody>
      </p:sp>
    </p:spTree>
    <p:extLst>
      <p:ext uri="{BB962C8B-B14F-4D97-AF65-F5344CB8AC3E}">
        <p14:creationId xmlns:p14="http://schemas.microsoft.com/office/powerpoint/2010/main" val="149380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BEHNAZ\Desktop\01.jpg">
            <a:extLst>
              <a:ext uri="{FF2B5EF4-FFF2-40B4-BE49-F238E27FC236}">
                <a16:creationId xmlns:a16="http://schemas.microsoft.com/office/drawing/2014/main" id="{0927ACF1-46F5-4438-9563-FABEA5F06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a:extLst>
              <a:ext uri="{FF2B5EF4-FFF2-40B4-BE49-F238E27FC236}">
                <a16:creationId xmlns:a16="http://schemas.microsoft.com/office/drawing/2014/main" id="{CC52A2DA-52F2-464F-88FB-AAA3CC07414D}"/>
              </a:ext>
            </a:extLst>
          </p:cNvPr>
          <p:cNvSpPr txBox="1">
            <a:spLocks noChangeArrowheads="1"/>
          </p:cNvSpPr>
          <p:nvPr/>
        </p:nvSpPr>
        <p:spPr>
          <a:xfrm>
            <a:off x="257019" y="221226"/>
            <a:ext cx="8643937"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algn="ctr">
              <a:spcBef>
                <a:spcPct val="50000"/>
              </a:spcBef>
              <a:defRPr/>
            </a:pPr>
            <a:r>
              <a:rPr lang="en-US" sz="4000" b="1" dirty="0">
                <a:solidFill>
                  <a:srgbClr val="FFC000"/>
                </a:solidFill>
                <a:cs typeface="B Titr" pitchFamily="2" charset="-78"/>
              </a:rPr>
              <a:t>How we should look at it?</a:t>
            </a:r>
          </a:p>
        </p:txBody>
      </p:sp>
      <p:pic>
        <p:nvPicPr>
          <p:cNvPr id="12" name="Picture 11">
            <a:extLst>
              <a:ext uri="{FF2B5EF4-FFF2-40B4-BE49-F238E27FC236}">
                <a16:creationId xmlns:a16="http://schemas.microsoft.com/office/drawing/2014/main" id="{712534A3-A3B5-45AB-9DEF-6C3156568F39}"/>
              </a:ext>
            </a:extLst>
          </p:cNvPr>
          <p:cNvPicPr>
            <a:picLocks noChangeAspect="1"/>
          </p:cNvPicPr>
          <p:nvPr/>
        </p:nvPicPr>
        <p:blipFill>
          <a:blip r:embed="rId4"/>
          <a:stretch>
            <a:fillRect/>
          </a:stretch>
        </p:blipFill>
        <p:spPr>
          <a:xfrm>
            <a:off x="565570" y="1403795"/>
            <a:ext cx="8070918" cy="4537677"/>
          </a:xfrm>
          <a:prstGeom prst="rect">
            <a:avLst/>
          </a:prstGeom>
        </p:spPr>
      </p:pic>
      <p:sp>
        <p:nvSpPr>
          <p:cNvPr id="13" name="AutoShape 13">
            <a:extLst>
              <a:ext uri="{FF2B5EF4-FFF2-40B4-BE49-F238E27FC236}">
                <a16:creationId xmlns:a16="http://schemas.microsoft.com/office/drawing/2014/main" id="{2C0C26C8-C309-42F7-A704-99A366B87323}"/>
              </a:ext>
            </a:extLst>
          </p:cNvPr>
          <p:cNvSpPr>
            <a:spLocks noChangeArrowheads="1"/>
          </p:cNvSpPr>
          <p:nvPr/>
        </p:nvSpPr>
        <p:spPr bwMode="auto">
          <a:xfrm>
            <a:off x="5602515" y="5154388"/>
            <a:ext cx="2824608" cy="599634"/>
          </a:xfrm>
          <a:prstGeom prst="roundRect">
            <a:avLst>
              <a:gd name="adj" fmla="val 16667"/>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spcBef>
                <a:spcPct val="50000"/>
              </a:spcBef>
              <a:defRPr/>
            </a:pPr>
            <a:r>
              <a:rPr lang="en-US" sz="2400" b="1" dirty="0">
                <a:solidFill>
                  <a:schemeClr val="bg1"/>
                </a:solidFill>
                <a:effectLst>
                  <a:outerShdw blurRad="38100" dist="38100" dir="2700000" algn="tl">
                    <a:srgbClr val="000000">
                      <a:alpha val="43137"/>
                    </a:srgbClr>
                  </a:outerShdw>
                </a:effectLst>
                <a:cs typeface="B Nazanin" pitchFamily="2" charset="-78"/>
              </a:rPr>
              <a:t>Horizontal plane</a:t>
            </a:r>
          </a:p>
        </p:txBody>
      </p:sp>
      <p:pic>
        <p:nvPicPr>
          <p:cNvPr id="14" name="Picture 13">
            <a:extLst>
              <a:ext uri="{FF2B5EF4-FFF2-40B4-BE49-F238E27FC236}">
                <a16:creationId xmlns:a16="http://schemas.microsoft.com/office/drawing/2014/main" id="{CA87077C-E887-4C34-9D2F-37C36751028C}"/>
              </a:ext>
            </a:extLst>
          </p:cNvPr>
          <p:cNvPicPr>
            <a:picLocks noChangeAspect="1"/>
          </p:cNvPicPr>
          <p:nvPr/>
        </p:nvPicPr>
        <p:blipFill>
          <a:blip r:embed="rId5"/>
          <a:stretch>
            <a:fillRect/>
          </a:stretch>
        </p:blipFill>
        <p:spPr>
          <a:xfrm>
            <a:off x="2104839" y="5966408"/>
            <a:ext cx="4934322" cy="867881"/>
          </a:xfrm>
          <a:prstGeom prst="rect">
            <a:avLst/>
          </a:prstGeom>
        </p:spPr>
      </p:pic>
      <p:sp>
        <p:nvSpPr>
          <p:cNvPr id="2" name="Slide Number Placeholder 1">
            <a:extLst>
              <a:ext uri="{FF2B5EF4-FFF2-40B4-BE49-F238E27FC236}">
                <a16:creationId xmlns:a16="http://schemas.microsoft.com/office/drawing/2014/main" id="{55172602-4A90-401C-9DEF-ED6CDB928DD4}"/>
              </a:ext>
            </a:extLst>
          </p:cNvPr>
          <p:cNvSpPr>
            <a:spLocks noGrp="1"/>
          </p:cNvSpPr>
          <p:nvPr>
            <p:ph type="sldNum" sz="quarter" idx="12"/>
          </p:nvPr>
        </p:nvSpPr>
        <p:spPr/>
        <p:txBody>
          <a:bodyPr/>
          <a:lstStyle/>
          <a:p>
            <a:fld id="{ED6580AB-5C3C-4B4F-8E2A-8B7A0A8CE695}" type="slidenum">
              <a:rPr lang="en-US" smtClean="0">
                <a:solidFill>
                  <a:schemeClr val="tx2">
                    <a:lumMod val="50000"/>
                  </a:schemeClr>
                </a:solidFill>
              </a:rPr>
              <a:t>7</a:t>
            </a:fld>
            <a:endParaRPr lang="en-US" dirty="0">
              <a:solidFill>
                <a:schemeClr val="tx2">
                  <a:lumMod val="50000"/>
                </a:schemeClr>
              </a:solidFill>
            </a:endParaRPr>
          </a:p>
        </p:txBody>
      </p:sp>
    </p:spTree>
    <p:extLst>
      <p:ext uri="{BB962C8B-B14F-4D97-AF65-F5344CB8AC3E}">
        <p14:creationId xmlns:p14="http://schemas.microsoft.com/office/powerpoint/2010/main" val="297559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a:xfrm>
            <a:off x="571500" y="221227"/>
            <a:ext cx="7984671"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pPr rtl="1"/>
            <a:r>
              <a:rPr lang="en-US" sz="3600" b="1" dirty="0">
                <a:solidFill>
                  <a:srgbClr val="FFFF00"/>
                </a:solidFill>
                <a:cs typeface="B Titr" pitchFamily="2" charset="-78"/>
              </a:rPr>
              <a:t>Muscular activity of Bench Press</a:t>
            </a:r>
          </a:p>
        </p:txBody>
      </p:sp>
      <p:pic>
        <p:nvPicPr>
          <p:cNvPr id="4" name="Picture 3">
            <a:extLst>
              <a:ext uri="{FF2B5EF4-FFF2-40B4-BE49-F238E27FC236}">
                <a16:creationId xmlns:a16="http://schemas.microsoft.com/office/drawing/2014/main" id="{335FB9D1-2030-4650-B9DD-634CD929BF1C}"/>
              </a:ext>
            </a:extLst>
          </p:cNvPr>
          <p:cNvPicPr>
            <a:picLocks noChangeAspect="1"/>
          </p:cNvPicPr>
          <p:nvPr/>
        </p:nvPicPr>
        <p:blipFill>
          <a:blip r:embed="rId4"/>
          <a:stretch>
            <a:fillRect/>
          </a:stretch>
        </p:blipFill>
        <p:spPr>
          <a:xfrm>
            <a:off x="4056666" y="1596612"/>
            <a:ext cx="4836484" cy="4512088"/>
          </a:xfrm>
          <a:prstGeom prst="rect">
            <a:avLst/>
          </a:prstGeom>
        </p:spPr>
      </p:pic>
      <p:sp>
        <p:nvSpPr>
          <p:cNvPr id="13" name="Round Diagonal Corner Rectangle 13">
            <a:extLst>
              <a:ext uri="{FF2B5EF4-FFF2-40B4-BE49-F238E27FC236}">
                <a16:creationId xmlns:a16="http://schemas.microsoft.com/office/drawing/2014/main" id="{8EE668AF-5500-4DF9-BC6A-187EC0F3601B}"/>
              </a:ext>
            </a:extLst>
          </p:cNvPr>
          <p:cNvSpPr/>
          <p:nvPr/>
        </p:nvSpPr>
        <p:spPr>
          <a:xfrm>
            <a:off x="329143" y="1403797"/>
            <a:ext cx="3476673" cy="5317678"/>
          </a:xfrm>
          <a:prstGeom prst="round2DiagRect">
            <a:avLst/>
          </a:prstGeom>
          <a:gradFill rotWithShape="1">
            <a:gsLst>
              <a:gs pos="0">
                <a:srgbClr val="B90000">
                  <a:shade val="51000"/>
                  <a:satMod val="130000"/>
                </a:srgbClr>
              </a:gs>
              <a:gs pos="80000">
                <a:srgbClr val="B90000">
                  <a:shade val="93000"/>
                  <a:satMod val="130000"/>
                </a:srgbClr>
              </a:gs>
              <a:gs pos="100000">
                <a:srgbClr val="B90000">
                  <a:shade val="94000"/>
                  <a:satMod val="135000"/>
                </a:srgbClr>
              </a:gs>
            </a:gsLst>
            <a:lin ang="16200000" scaled="0"/>
          </a:gradFill>
          <a:ln w="9525" cap="flat" cmpd="sng" algn="ctr">
            <a:solidFill>
              <a:srgbClr val="B90000">
                <a:shade val="95000"/>
                <a:satMod val="105000"/>
              </a:srgbClr>
            </a:solidFill>
            <a:prstDash val="solid"/>
          </a:ln>
          <a:effectLst>
            <a:outerShdw blurRad="40000" dist="23000" dir="5400000" rotWithShape="0">
              <a:srgbClr val="000000">
                <a:alpha val="35000"/>
              </a:srgbClr>
            </a:outerShdw>
          </a:effectLst>
        </p:spPr>
        <p:txBody>
          <a:bodyPr rtlCol="1" anchor="ctr"/>
          <a:lstStyle/>
          <a:p>
            <a:pPr fontAlgn="auto">
              <a:spcBef>
                <a:spcPct val="50000"/>
              </a:spcBef>
              <a:spcAft>
                <a:spcPts val="0"/>
              </a:spcAft>
              <a:defRPr/>
            </a:pPr>
            <a:r>
              <a:rPr lang="en-US" sz="2200" dirty="0"/>
              <a:t>Pectoralis Major:</a:t>
            </a:r>
          </a:p>
          <a:p>
            <a:pPr fontAlgn="auto">
              <a:spcBef>
                <a:spcPct val="50000"/>
              </a:spcBef>
              <a:spcAft>
                <a:spcPts val="0"/>
              </a:spcAft>
              <a:defRPr/>
            </a:pPr>
            <a:r>
              <a:rPr lang="en-US" dirty="0"/>
              <a:t>lower portion of the decent phase and the early portion of the lifting phase,</a:t>
            </a:r>
          </a:p>
          <a:p>
            <a:pPr fontAlgn="auto">
              <a:spcBef>
                <a:spcPct val="50000"/>
              </a:spcBef>
              <a:spcAft>
                <a:spcPts val="0"/>
              </a:spcAft>
              <a:defRPr/>
            </a:pPr>
            <a:endParaRPr lang="en-US" dirty="0"/>
          </a:p>
          <a:p>
            <a:pPr fontAlgn="auto">
              <a:spcBef>
                <a:spcPct val="50000"/>
              </a:spcBef>
              <a:spcAft>
                <a:spcPts val="0"/>
              </a:spcAft>
              <a:defRPr/>
            </a:pPr>
            <a:r>
              <a:rPr lang="en-US" sz="2200" dirty="0"/>
              <a:t>Anterior Deltoid:</a:t>
            </a:r>
          </a:p>
          <a:p>
            <a:pPr fontAlgn="auto">
              <a:spcBef>
                <a:spcPct val="50000"/>
              </a:spcBef>
              <a:spcAft>
                <a:spcPts val="0"/>
              </a:spcAft>
              <a:defRPr/>
            </a:pPr>
            <a:r>
              <a:rPr lang="en-US" dirty="0"/>
              <a:t>the mid position in both the descent and lifting phases,</a:t>
            </a:r>
          </a:p>
          <a:p>
            <a:pPr fontAlgn="auto">
              <a:spcBef>
                <a:spcPct val="50000"/>
              </a:spcBef>
              <a:spcAft>
                <a:spcPts val="0"/>
              </a:spcAft>
              <a:defRPr/>
            </a:pPr>
            <a:endParaRPr lang="en-US" dirty="0"/>
          </a:p>
          <a:p>
            <a:pPr fontAlgn="auto">
              <a:spcBef>
                <a:spcPct val="50000"/>
              </a:spcBef>
              <a:spcAft>
                <a:spcPts val="0"/>
              </a:spcAft>
              <a:defRPr/>
            </a:pPr>
            <a:r>
              <a:rPr lang="en-US" sz="2200" dirty="0"/>
              <a:t>Triceps Brachii:</a:t>
            </a:r>
          </a:p>
          <a:p>
            <a:pPr fontAlgn="auto">
              <a:spcBef>
                <a:spcPct val="50000"/>
              </a:spcBef>
              <a:spcAft>
                <a:spcPts val="0"/>
              </a:spcAft>
              <a:defRPr/>
            </a:pPr>
            <a:r>
              <a:rPr lang="en-US" dirty="0"/>
              <a:t>late in the descent phase and early in the lift phase</a:t>
            </a:r>
            <a:endParaRPr lang="fa-IR" dirty="0"/>
          </a:p>
        </p:txBody>
      </p:sp>
      <p:sp>
        <p:nvSpPr>
          <p:cNvPr id="5" name="Slide Number Placeholder 4">
            <a:extLst>
              <a:ext uri="{FF2B5EF4-FFF2-40B4-BE49-F238E27FC236}">
                <a16:creationId xmlns:a16="http://schemas.microsoft.com/office/drawing/2014/main" id="{5EBF2176-AD44-4F7D-959F-B2D9CC88C2C7}"/>
              </a:ext>
            </a:extLst>
          </p:cNvPr>
          <p:cNvSpPr>
            <a:spLocks noGrp="1"/>
          </p:cNvSpPr>
          <p:nvPr>
            <p:ph type="sldNum" sz="quarter" idx="12"/>
          </p:nvPr>
        </p:nvSpPr>
        <p:spPr/>
        <p:txBody>
          <a:bodyPr/>
          <a:lstStyle/>
          <a:p>
            <a:fld id="{8C36C3DB-58DD-4CBB-8C51-7F3C70142DB0}" type="slidenum">
              <a:rPr lang="en-US" smtClean="0">
                <a:solidFill>
                  <a:schemeClr val="tx2">
                    <a:lumMod val="50000"/>
                  </a:schemeClr>
                </a:solidFill>
              </a:rPr>
              <a:pPr/>
              <a:t>8</a:t>
            </a:fld>
            <a:endParaRPr lang="en-US" dirty="0">
              <a:solidFill>
                <a:schemeClr val="tx2">
                  <a:lumMod val="50000"/>
                </a:schemeClr>
              </a:solidFill>
            </a:endParaRPr>
          </a:p>
        </p:txBody>
      </p:sp>
    </p:spTree>
    <p:extLst>
      <p:ext uri="{BB962C8B-B14F-4D97-AF65-F5344CB8AC3E}">
        <p14:creationId xmlns:p14="http://schemas.microsoft.com/office/powerpoint/2010/main" val="3733407866"/>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C:\Users\BEHNAZ\Desktop\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C36C3DB-58DD-4CBB-8C51-7F3C70142DB0}" type="slidenum">
              <a:rPr lang="en-US" smtClean="0">
                <a:solidFill>
                  <a:srgbClr val="FFFFFF"/>
                </a:solidFill>
              </a:rPr>
              <a:pPr/>
              <a:t>9</a:t>
            </a:fld>
            <a:endParaRPr lang="en-US">
              <a:solidFill>
                <a:srgbClr val="FFFFFF"/>
              </a:solidFill>
            </a:endParaRPr>
          </a:p>
        </p:txBody>
      </p:sp>
      <p:sp>
        <p:nvSpPr>
          <p:cNvPr id="6" name="Rectangle 2"/>
          <p:cNvSpPr txBox="1">
            <a:spLocks noChangeArrowheads="1"/>
          </p:cNvSpPr>
          <p:nvPr/>
        </p:nvSpPr>
        <p:spPr>
          <a:xfrm>
            <a:off x="1259306" y="221227"/>
            <a:ext cx="6625389" cy="961343"/>
          </a:xfrm>
          <a:prstGeom prst="rect">
            <a:avLst/>
          </a:prstGeom>
        </p:spPr>
        <p:txBody>
          <a:bodyPr/>
          <a:lst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pitchFamily="34" charset="0"/>
              </a:defRPr>
            </a:lvl9pPr>
          </a:lstStyle>
          <a:p>
            <a:r>
              <a:rPr lang="en-US" b="1" dirty="0">
                <a:solidFill>
                  <a:srgbClr val="FFFF00"/>
                </a:solidFill>
                <a:effectLst/>
              </a:rPr>
              <a:t>Grip Width</a:t>
            </a:r>
          </a:p>
        </p:txBody>
      </p:sp>
      <p:sp>
        <p:nvSpPr>
          <p:cNvPr id="7" name="Round Diagonal Corner Rectangle 6"/>
          <p:cNvSpPr/>
          <p:nvPr/>
        </p:nvSpPr>
        <p:spPr>
          <a:xfrm>
            <a:off x="93306" y="5519495"/>
            <a:ext cx="8957387" cy="1201980"/>
          </a:xfrm>
          <a:prstGeom prst="round2DiagRect">
            <a:avLst/>
          </a:prstGeom>
          <a:gradFill rotWithShape="1">
            <a:gsLst>
              <a:gs pos="0">
                <a:srgbClr val="B90000">
                  <a:shade val="51000"/>
                  <a:satMod val="130000"/>
                </a:srgbClr>
              </a:gs>
              <a:gs pos="80000">
                <a:srgbClr val="B90000">
                  <a:shade val="93000"/>
                  <a:satMod val="130000"/>
                </a:srgbClr>
              </a:gs>
              <a:gs pos="100000">
                <a:srgbClr val="B90000">
                  <a:shade val="94000"/>
                  <a:satMod val="135000"/>
                </a:srgbClr>
              </a:gs>
            </a:gsLst>
            <a:lin ang="16200000" scaled="0"/>
          </a:gradFill>
          <a:ln w="9525" cap="flat" cmpd="sng" algn="ctr">
            <a:solidFill>
              <a:srgbClr val="B90000">
                <a:shade val="95000"/>
                <a:satMod val="105000"/>
              </a:srgbClr>
            </a:solidFill>
            <a:prstDash val="solid"/>
          </a:ln>
          <a:effectLst>
            <a:outerShdw blurRad="40000" dist="23000" dir="5400000" rotWithShape="0">
              <a:srgbClr val="000000">
                <a:alpha val="35000"/>
              </a:srgbClr>
            </a:outerShdw>
          </a:effectLst>
        </p:spPr>
        <p:txBody>
          <a:bodyPr rtlCol="1" anchor="ctr"/>
          <a:lstStyle/>
          <a:p>
            <a:pPr algn="just" fontAlgn="auto">
              <a:spcBef>
                <a:spcPct val="50000"/>
              </a:spcBef>
              <a:spcAft>
                <a:spcPts val="0"/>
              </a:spcAft>
              <a:defRPr/>
            </a:pPr>
            <a:r>
              <a:rPr lang="en-US" sz="2400" dirty="0"/>
              <a:t>Bench press lifting performance increases as grip width is increased up to approximately twice the shoulder width.</a:t>
            </a:r>
          </a:p>
        </p:txBody>
      </p:sp>
      <p:pic>
        <p:nvPicPr>
          <p:cNvPr id="5" name="Picture 4">
            <a:extLst>
              <a:ext uri="{FF2B5EF4-FFF2-40B4-BE49-F238E27FC236}">
                <a16:creationId xmlns:a16="http://schemas.microsoft.com/office/drawing/2014/main" id="{6D5C3587-F6C4-496B-8F78-463337B064E5}"/>
              </a:ext>
            </a:extLst>
          </p:cNvPr>
          <p:cNvPicPr>
            <a:picLocks noChangeAspect="1"/>
          </p:cNvPicPr>
          <p:nvPr/>
        </p:nvPicPr>
        <p:blipFill>
          <a:blip r:embed="rId4"/>
          <a:stretch>
            <a:fillRect/>
          </a:stretch>
        </p:blipFill>
        <p:spPr>
          <a:xfrm>
            <a:off x="562232" y="1518506"/>
            <a:ext cx="8019535" cy="3864464"/>
          </a:xfrm>
          <a:prstGeom prst="rect">
            <a:avLst/>
          </a:prstGeom>
        </p:spPr>
      </p:pic>
    </p:spTree>
    <p:extLst>
      <p:ext uri="{BB962C8B-B14F-4D97-AF65-F5344CB8AC3E}">
        <p14:creationId xmlns:p14="http://schemas.microsoft.com/office/powerpoint/2010/main" val="147396956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xtured">
  <a:themeElements>
    <a:clrScheme name="Custom 1">
      <a:dk1>
        <a:srgbClr val="FFFFFF"/>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317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12948</TotalTime>
  <Words>1975</Words>
  <Application>Microsoft Office PowerPoint</Application>
  <PresentationFormat>On-screen Show (4:3)</PresentationFormat>
  <Paragraphs>123</Paragraphs>
  <Slides>17</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Tahoma</vt:lpstr>
      <vt:lpstr>Times New Roman</vt:lpstr>
      <vt:lpstr>Verdana</vt:lpstr>
      <vt:lpstr>Wingdings</vt:lpstr>
      <vt:lpstr>Textured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مقدمه ای بر روش تحقیق در علوم انسانی</dc:title>
  <dc:creator>mali</dc:creator>
  <cp:lastModifiedBy>ALI</cp:lastModifiedBy>
  <cp:revision>2560</cp:revision>
  <dcterms:created xsi:type="dcterms:W3CDTF">2006-02-05T09:29:14Z</dcterms:created>
  <dcterms:modified xsi:type="dcterms:W3CDTF">2021-03-24T07:42:15Z</dcterms:modified>
</cp:coreProperties>
</file>